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cdd4b98f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cdd4b98f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cdd4b98f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cdd4b98f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cdd4b98f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cdd4b98f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dd4b98f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dd4b98f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cdd4b98f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cdd4b98f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cdd4b98f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cdd4b98f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7ae50534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7ae50534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d384f2c5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d384f2c5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cdd4b98f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cdd4b98f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7ae50534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7ae50534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cdd4b98f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cdd4b98f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c4a8427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c4a8427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7ae50534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7ae50534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7ae50534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7ae50534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7ae50534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a7ae50534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7ae50534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a7ae50534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7ae50534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7ae50534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7ae50534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7ae50534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7ae50534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7ae50534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a7ae50534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a7ae50534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137b7c4e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137b7c4e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137b7c4e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137b7c4e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cdd4b98f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cdd4b98f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b137b7c4e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b137b7c4e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7ae50534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7ae50534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cdd4b98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cdd4b98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860285b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860285b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860285b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860285b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cdd4b98f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cdd4b98f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cdd4b98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cdd4b98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cdd4b98f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cdd4b98f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mOshfzVsUlU" TargetMode="Externa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4XoGOhywiOk" TargetMode="Externa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Id41nZL2qjM" TargetMode="Externa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48.png"/><Relationship Id="rId5" Type="http://schemas.openxmlformats.org/officeDocument/2006/relationships/image" Target="../media/image33.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dutchmobilityinnovations.com/spaces/86/dutch-mobility-innovations" TargetMode="External"/><Relationship Id="rId4" Type="http://schemas.openxmlformats.org/officeDocument/2006/relationships/hyperlink" Target="https://github.com/Tauvic/DriverAwareness" TargetMode="External"/><Relationship Id="rId5" Type="http://schemas.openxmlformats.org/officeDocument/2006/relationships/image" Target="../media/image31.png"/></Relationships>
</file>

<file path=ppt/slides/_rels/slide32.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52.png"/><Relationship Id="rId13" Type="http://schemas.openxmlformats.org/officeDocument/2006/relationships/image" Target="../media/image42.png"/><Relationship Id="rId12" Type="http://schemas.openxmlformats.org/officeDocument/2006/relationships/image" Target="../media/image41.png"/><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43.png"/><Relationship Id="rId15" Type="http://schemas.openxmlformats.org/officeDocument/2006/relationships/image" Target="../media/image47.png"/><Relationship Id="rId14" Type="http://schemas.openxmlformats.org/officeDocument/2006/relationships/image" Target="../media/image51.png"/><Relationship Id="rId17" Type="http://schemas.openxmlformats.org/officeDocument/2006/relationships/image" Target="../media/image49.png"/><Relationship Id="rId16" Type="http://schemas.openxmlformats.org/officeDocument/2006/relationships/image" Target="../media/image53.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50.png"/><Relationship Id="rId8"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7.jp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gi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rospa.com/" TargetMode="External"/><Relationship Id="rId4" Type="http://schemas.openxmlformats.org/officeDocument/2006/relationships/hyperlink" Target="http://drowsydriving.org/about/facts-and-stats/" TargetMode="External"/><Relationship Id="rId11" Type="http://schemas.openxmlformats.org/officeDocument/2006/relationships/image" Target="../media/image12.png"/><Relationship Id="rId10" Type="http://schemas.openxmlformats.org/officeDocument/2006/relationships/image" Target="../media/image14.png"/><Relationship Id="rId9" Type="http://schemas.openxmlformats.org/officeDocument/2006/relationships/image" Target="../media/image5.png"/><Relationship Id="rId5" Type="http://schemas.openxmlformats.org/officeDocument/2006/relationships/hyperlink" Target="https://www.rospa.com/rospaweb/docs/advice-services/road-safety/drivers/fatigue-litreview.pdf" TargetMode="External"/><Relationship Id="rId6" Type="http://schemas.openxmlformats.org/officeDocument/2006/relationships/image" Target="../media/image8.png"/><Relationship Id="rId7" Type="http://schemas.openxmlformats.org/officeDocument/2006/relationships/image" Target="../media/image13.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Driver Coach</a:t>
            </a:r>
            <a:endParaRPr/>
          </a:p>
        </p:txBody>
      </p:sp>
      <p:sp>
        <p:nvSpPr>
          <p:cNvPr id="55" name="Google Shape;55;p13"/>
          <p:cNvSpPr txBox="1"/>
          <p:nvPr>
            <p:ph idx="1" type="subTitle"/>
          </p:nvPr>
        </p:nvSpPr>
        <p:spPr>
          <a:xfrm>
            <a:off x="311700" y="2834125"/>
            <a:ext cx="8520600" cy="198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2600"/>
              <a:t>A driving coach for everyone</a:t>
            </a:r>
            <a:endParaRPr sz="2600"/>
          </a:p>
          <a:p>
            <a:pPr indent="0" lvl="0" marL="0" rtl="0" algn="ctr">
              <a:spcBef>
                <a:spcPts val="0"/>
              </a:spcBef>
              <a:spcAft>
                <a:spcPts val="0"/>
              </a:spcAft>
              <a:buNone/>
            </a:pPr>
            <a:r>
              <a:rPr lang="nl" sz="2600"/>
              <a:t>to make driving safer</a:t>
            </a:r>
            <a:endParaRPr sz="2600"/>
          </a:p>
          <a:p>
            <a:pPr indent="0" lvl="0" marL="0" rtl="0" algn="ctr">
              <a:spcBef>
                <a:spcPts val="0"/>
              </a:spcBef>
              <a:spcAft>
                <a:spcPts val="0"/>
              </a:spcAft>
              <a:buNone/>
            </a:pPr>
            <a:r>
              <a:t/>
            </a:r>
            <a:endParaRPr sz="2600"/>
          </a:p>
          <a:p>
            <a:pPr indent="0" lvl="0" marL="0" rtl="0" algn="ctr">
              <a:spcBef>
                <a:spcPts val="0"/>
              </a:spcBef>
              <a:spcAft>
                <a:spcPts val="0"/>
              </a:spcAft>
              <a:buNone/>
            </a:pPr>
            <a:r>
              <a:rPr lang="nl" sz="2600"/>
              <a:t>Sharing information to reduce traffic accidents</a:t>
            </a:r>
            <a:endParaRPr sz="2600"/>
          </a:p>
        </p:txBody>
      </p:sp>
      <p:pic>
        <p:nvPicPr>
          <p:cNvPr id="56" name="Google Shape;56;p13"/>
          <p:cNvPicPr preferRelativeResize="0"/>
          <p:nvPr/>
        </p:nvPicPr>
        <p:blipFill>
          <a:blip r:embed="rId3">
            <a:alphaModFix/>
          </a:blip>
          <a:stretch>
            <a:fillRect/>
          </a:stretch>
        </p:blipFill>
        <p:spPr>
          <a:xfrm>
            <a:off x="6652538" y="305125"/>
            <a:ext cx="2274061" cy="1516776"/>
          </a:xfrm>
          <a:prstGeom prst="rect">
            <a:avLst/>
          </a:prstGeom>
          <a:noFill/>
          <a:ln>
            <a:noFill/>
          </a:ln>
        </p:spPr>
      </p:pic>
      <p:grpSp>
        <p:nvGrpSpPr>
          <p:cNvPr id="57" name="Google Shape;57;p13"/>
          <p:cNvGrpSpPr/>
          <p:nvPr/>
        </p:nvGrpSpPr>
        <p:grpSpPr>
          <a:xfrm>
            <a:off x="225127" y="238275"/>
            <a:ext cx="2880651" cy="1842825"/>
            <a:chOff x="4800177" y="889250"/>
            <a:chExt cx="2880651" cy="1842825"/>
          </a:xfrm>
        </p:grpSpPr>
        <p:pic>
          <p:nvPicPr>
            <p:cNvPr id="58" name="Google Shape;58;p13"/>
            <p:cNvPicPr preferRelativeResize="0"/>
            <p:nvPr/>
          </p:nvPicPr>
          <p:blipFill>
            <a:blip r:embed="rId4">
              <a:alphaModFix/>
            </a:blip>
            <a:stretch>
              <a:fillRect/>
            </a:stretch>
          </p:blipFill>
          <p:spPr>
            <a:xfrm>
              <a:off x="4800177" y="889250"/>
              <a:ext cx="2880651" cy="1641225"/>
            </a:xfrm>
            <a:prstGeom prst="rect">
              <a:avLst/>
            </a:prstGeom>
            <a:noFill/>
            <a:ln>
              <a:noFill/>
            </a:ln>
          </p:spPr>
        </p:pic>
        <p:sp>
          <p:nvSpPr>
            <p:cNvPr id="59" name="Google Shape;59;p13"/>
            <p:cNvSpPr txBox="1"/>
            <p:nvPr/>
          </p:nvSpPr>
          <p:spPr>
            <a:xfrm>
              <a:off x="5160200" y="2530475"/>
              <a:ext cx="21606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a:t>feedback</a:t>
              </a:r>
              <a:endParaRPr/>
            </a:p>
          </p:txBody>
        </p:sp>
      </p:grpSp>
      <p:sp>
        <p:nvSpPr>
          <p:cNvPr id="60" name="Google Shape;60;p13"/>
          <p:cNvSpPr txBox="1"/>
          <p:nvPr/>
        </p:nvSpPr>
        <p:spPr>
          <a:xfrm>
            <a:off x="159300" y="4817725"/>
            <a:ext cx="8767200" cy="31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nl" sz="1200">
                <a:solidFill>
                  <a:schemeClr val="dk1"/>
                </a:solidFill>
              </a:rPr>
              <a:t>Tauvic Ritter, </a:t>
            </a:r>
            <a:r>
              <a:rPr lang="nl" sz="1200"/>
              <a:t>2020-12-08, https://github.com/Tauvic/DriverAwareness</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We are all perfect drivers, but</a:t>
            </a:r>
            <a:endParaRPr/>
          </a:p>
        </p:txBody>
      </p:sp>
      <p:sp>
        <p:nvSpPr>
          <p:cNvPr id="155" name="Google Shape;155;p22"/>
          <p:cNvSpPr txBox="1"/>
          <p:nvPr>
            <p:ph idx="1" type="body"/>
          </p:nvPr>
        </p:nvSpPr>
        <p:spPr>
          <a:xfrm>
            <a:off x="311700" y="1152475"/>
            <a:ext cx="4056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700"/>
              <a:t>Research</a:t>
            </a:r>
            <a:endParaRPr sz="1700"/>
          </a:p>
          <a:p>
            <a:pPr indent="-336550" lvl="0" marL="457200" rtl="0" algn="l">
              <a:spcBef>
                <a:spcPts val="1600"/>
              </a:spcBef>
              <a:spcAft>
                <a:spcPts val="0"/>
              </a:spcAft>
              <a:buSzPts val="1700"/>
              <a:buChar char="●"/>
            </a:pPr>
            <a:r>
              <a:rPr lang="nl" sz="1700"/>
              <a:t>We miss what happens around us</a:t>
            </a:r>
            <a:endParaRPr sz="1700"/>
          </a:p>
          <a:p>
            <a:pPr indent="-336550" lvl="0" marL="457200" rtl="0" algn="l">
              <a:spcBef>
                <a:spcPts val="0"/>
              </a:spcBef>
              <a:spcAft>
                <a:spcPts val="0"/>
              </a:spcAft>
              <a:buSzPts val="1700"/>
              <a:buChar char="●"/>
            </a:pPr>
            <a:r>
              <a:rPr lang="nl" sz="1700"/>
              <a:t>By t</a:t>
            </a:r>
            <a:r>
              <a:rPr lang="nl" sz="1700"/>
              <a:t>racking head and eye movement we can evaluate our level of situational awareness</a:t>
            </a:r>
            <a:endParaRPr sz="1700"/>
          </a:p>
        </p:txBody>
      </p:sp>
      <p:pic>
        <p:nvPicPr>
          <p:cNvPr descr="Think you know all about distracted driving? Think again, says AAA.  Just because your eyes are on the road and your hands are on the wheel doesn't mean you're free from distraction.  Learn more at AAA.com/Distraction" id="156" name="Google Shape;156;p22" title="Cognitive Distraction - Full Video">
            <a:hlinkClick r:id="rId3"/>
          </p:cNvPr>
          <p:cNvPicPr preferRelativeResize="0"/>
          <p:nvPr/>
        </p:nvPicPr>
        <p:blipFill>
          <a:blip r:embed="rId4">
            <a:alphaModFix/>
          </a:blip>
          <a:stretch>
            <a:fillRect/>
          </a:stretch>
        </p:blipFill>
        <p:spPr>
          <a:xfrm>
            <a:off x="4422825" y="1065250"/>
            <a:ext cx="4572000" cy="3429000"/>
          </a:xfrm>
          <a:prstGeom prst="rect">
            <a:avLst/>
          </a:prstGeom>
          <a:noFill/>
          <a:ln>
            <a:noFill/>
          </a:ln>
        </p:spPr>
      </p:pic>
      <p:sp>
        <p:nvSpPr>
          <p:cNvPr id="157" name="Google Shape;157;p22"/>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Traffic accidents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What are our major distractions?</a:t>
            </a:r>
            <a:endParaRPr/>
          </a:p>
        </p:txBody>
      </p:sp>
      <p:sp>
        <p:nvSpPr>
          <p:cNvPr id="163" name="Google Shape;163;p23"/>
          <p:cNvSpPr txBox="1"/>
          <p:nvPr>
            <p:ph idx="1" type="body"/>
          </p:nvPr>
        </p:nvSpPr>
        <p:spPr>
          <a:xfrm>
            <a:off x="311700" y="1458475"/>
            <a:ext cx="3999900" cy="145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nl"/>
              <a:t>We get distracted by our phone</a:t>
            </a:r>
            <a:endParaRPr/>
          </a:p>
          <a:p>
            <a:pPr indent="-317500" lvl="0" marL="457200" rtl="0" algn="l">
              <a:spcBef>
                <a:spcPts val="0"/>
              </a:spcBef>
              <a:spcAft>
                <a:spcPts val="0"/>
              </a:spcAft>
              <a:buSzPts val="1400"/>
              <a:buAutoNum type="arabicPeriod"/>
            </a:pPr>
            <a:r>
              <a:rPr lang="nl"/>
              <a:t>We are hungry or tired</a:t>
            </a:r>
            <a:endParaRPr/>
          </a:p>
          <a:p>
            <a:pPr indent="-317500" lvl="0" marL="457200" rtl="0" algn="l">
              <a:spcBef>
                <a:spcPts val="0"/>
              </a:spcBef>
              <a:spcAft>
                <a:spcPts val="0"/>
              </a:spcAft>
              <a:buSzPts val="1400"/>
              <a:buAutoNum type="arabicPeriod"/>
            </a:pPr>
            <a:r>
              <a:rPr lang="nl"/>
              <a:t>We get day dreaming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4" name="Google Shape;164;p23"/>
          <p:cNvSpPr txBox="1"/>
          <p:nvPr>
            <p:ph idx="2" type="body"/>
          </p:nvPr>
        </p:nvSpPr>
        <p:spPr>
          <a:xfrm>
            <a:off x="4832400" y="1458475"/>
            <a:ext cx="4152600" cy="140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nl"/>
              <a:t>We should disable the phone</a:t>
            </a:r>
            <a:endParaRPr/>
          </a:p>
          <a:p>
            <a:pPr indent="-317500" lvl="0" marL="457200" rtl="0" algn="l">
              <a:spcBef>
                <a:spcPts val="0"/>
              </a:spcBef>
              <a:spcAft>
                <a:spcPts val="0"/>
              </a:spcAft>
              <a:buSzPts val="1400"/>
              <a:buAutoNum type="arabicPeriod"/>
            </a:pPr>
            <a:r>
              <a:rPr lang="nl"/>
              <a:t>We should be in good physical shape</a:t>
            </a:r>
            <a:endParaRPr/>
          </a:p>
          <a:p>
            <a:pPr indent="-317500" lvl="0" marL="457200" rtl="0" algn="l">
              <a:spcBef>
                <a:spcPts val="0"/>
              </a:spcBef>
              <a:spcAft>
                <a:spcPts val="0"/>
              </a:spcAft>
              <a:buSzPts val="1400"/>
              <a:buAutoNum type="arabicPeriod"/>
            </a:pPr>
            <a:r>
              <a:rPr lang="nl"/>
              <a:t>We should be focused</a:t>
            </a:r>
            <a:endParaRPr/>
          </a:p>
        </p:txBody>
      </p:sp>
      <p:sp>
        <p:nvSpPr>
          <p:cNvPr id="165" name="Google Shape;165;p23"/>
          <p:cNvSpPr txBox="1"/>
          <p:nvPr/>
        </p:nvSpPr>
        <p:spPr>
          <a:xfrm>
            <a:off x="0" y="2744350"/>
            <a:ext cx="5361000" cy="145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nl" sz="1200">
                <a:solidFill>
                  <a:srgbClr val="202124"/>
                </a:solidFill>
                <a:highlight>
                  <a:srgbClr val="FFFFFF"/>
                </a:highlight>
              </a:rPr>
              <a:t>There are four types of driver distraction:</a:t>
            </a:r>
            <a:endParaRPr b="1" sz="1200">
              <a:solidFill>
                <a:srgbClr val="202124"/>
              </a:solidFill>
              <a:highlight>
                <a:srgbClr val="FFFFFF"/>
              </a:highlight>
            </a:endParaRPr>
          </a:p>
          <a:p>
            <a:pPr indent="-304800" lvl="0" marL="647700" marR="190500" rtl="0" algn="l">
              <a:lnSpc>
                <a:spcPct val="115000"/>
              </a:lnSpc>
              <a:spcBef>
                <a:spcPts val="1100"/>
              </a:spcBef>
              <a:spcAft>
                <a:spcPts val="0"/>
              </a:spcAft>
              <a:buClr>
                <a:srgbClr val="202124"/>
              </a:buClr>
              <a:buSzPts val="1200"/>
              <a:buChar char="●"/>
            </a:pPr>
            <a:r>
              <a:rPr lang="nl" sz="1200">
                <a:solidFill>
                  <a:srgbClr val="202124"/>
                </a:solidFill>
                <a:highlight>
                  <a:srgbClr val="FFFFFF"/>
                </a:highlight>
              </a:rPr>
              <a:t>Visual – looking at something other than the road.</a:t>
            </a:r>
            <a:endParaRPr sz="1200">
              <a:solidFill>
                <a:srgbClr val="202124"/>
              </a:solidFill>
              <a:highlight>
                <a:srgbClr val="FFFFFF"/>
              </a:highlight>
            </a:endParaRPr>
          </a:p>
          <a:p>
            <a:pPr indent="-304800" lvl="0" marL="647700" marR="190500" rtl="0" algn="l">
              <a:lnSpc>
                <a:spcPct val="115000"/>
              </a:lnSpc>
              <a:spcBef>
                <a:spcPts val="0"/>
              </a:spcBef>
              <a:spcAft>
                <a:spcPts val="0"/>
              </a:spcAft>
              <a:buClr>
                <a:srgbClr val="202124"/>
              </a:buClr>
              <a:buSzPts val="1200"/>
              <a:buChar char="●"/>
            </a:pPr>
            <a:r>
              <a:rPr lang="nl" sz="1200">
                <a:solidFill>
                  <a:srgbClr val="202124"/>
                </a:solidFill>
                <a:highlight>
                  <a:srgbClr val="FFFFFF"/>
                </a:highlight>
              </a:rPr>
              <a:t>Auditory – hearing something not related to </a:t>
            </a:r>
            <a:r>
              <a:rPr b="1" lang="nl" sz="1200">
                <a:solidFill>
                  <a:srgbClr val="202124"/>
                </a:solidFill>
                <a:highlight>
                  <a:srgbClr val="FFFFFF"/>
                </a:highlight>
              </a:rPr>
              <a:t>driving</a:t>
            </a:r>
            <a:r>
              <a:rPr lang="nl" sz="1200">
                <a:solidFill>
                  <a:srgbClr val="202124"/>
                </a:solidFill>
                <a:highlight>
                  <a:srgbClr val="FFFFFF"/>
                </a:highlight>
              </a:rPr>
              <a:t>.</a:t>
            </a:r>
            <a:endParaRPr sz="1200">
              <a:solidFill>
                <a:srgbClr val="202124"/>
              </a:solidFill>
              <a:highlight>
                <a:srgbClr val="FFFFFF"/>
              </a:highlight>
            </a:endParaRPr>
          </a:p>
          <a:p>
            <a:pPr indent="-304800" lvl="0" marL="647700" marR="190500" rtl="0" algn="l">
              <a:lnSpc>
                <a:spcPct val="115000"/>
              </a:lnSpc>
              <a:spcBef>
                <a:spcPts val="0"/>
              </a:spcBef>
              <a:spcAft>
                <a:spcPts val="0"/>
              </a:spcAft>
              <a:buClr>
                <a:srgbClr val="202124"/>
              </a:buClr>
              <a:buSzPts val="1200"/>
              <a:buChar char="●"/>
            </a:pPr>
            <a:r>
              <a:rPr lang="nl" sz="1200">
                <a:solidFill>
                  <a:srgbClr val="202124"/>
                </a:solidFill>
                <a:highlight>
                  <a:srgbClr val="FFFFFF"/>
                </a:highlight>
              </a:rPr>
              <a:t>Manual – manipulating something other than the steering wheel.</a:t>
            </a:r>
            <a:endParaRPr sz="1200">
              <a:solidFill>
                <a:srgbClr val="202124"/>
              </a:solidFill>
              <a:highlight>
                <a:srgbClr val="FFFFFF"/>
              </a:highlight>
            </a:endParaRPr>
          </a:p>
          <a:p>
            <a:pPr indent="-304800" lvl="0" marL="647700" marR="190500" rtl="0" algn="l">
              <a:lnSpc>
                <a:spcPct val="115000"/>
              </a:lnSpc>
              <a:spcBef>
                <a:spcPts val="0"/>
              </a:spcBef>
              <a:spcAft>
                <a:spcPts val="0"/>
              </a:spcAft>
              <a:buClr>
                <a:srgbClr val="202124"/>
              </a:buClr>
              <a:buSzPts val="1200"/>
              <a:buChar char="●"/>
            </a:pPr>
            <a:r>
              <a:rPr lang="nl" sz="1200">
                <a:solidFill>
                  <a:srgbClr val="202124"/>
                </a:solidFill>
                <a:highlight>
                  <a:srgbClr val="FFFFFF"/>
                </a:highlight>
              </a:rPr>
              <a:t>Cognitive – thinking about something other than </a:t>
            </a:r>
            <a:r>
              <a:rPr b="1" lang="nl" sz="1200">
                <a:solidFill>
                  <a:srgbClr val="202124"/>
                </a:solidFill>
                <a:highlight>
                  <a:srgbClr val="FFFFFF"/>
                </a:highlight>
              </a:rPr>
              <a:t>driving</a:t>
            </a:r>
            <a:r>
              <a:rPr lang="nl" sz="1200">
                <a:solidFill>
                  <a:srgbClr val="202124"/>
                </a:solidFill>
                <a:highlight>
                  <a:srgbClr val="FFFFFF"/>
                </a:highlight>
              </a:rPr>
              <a:t>.</a:t>
            </a:r>
            <a:endParaRPr sz="1200">
              <a:solidFill>
                <a:srgbClr val="202124"/>
              </a:solidFill>
              <a:highlight>
                <a:srgbClr val="FFFFFF"/>
              </a:highlight>
            </a:endParaRPr>
          </a:p>
          <a:p>
            <a:pPr indent="0" lvl="0" marL="0" rtl="0" algn="l">
              <a:spcBef>
                <a:spcPts val="300"/>
              </a:spcBef>
              <a:spcAft>
                <a:spcPts val="0"/>
              </a:spcAft>
              <a:buNone/>
            </a:pPr>
            <a:r>
              <a:t/>
            </a:r>
            <a:endParaRPr/>
          </a:p>
        </p:txBody>
      </p:sp>
      <p:pic>
        <p:nvPicPr>
          <p:cNvPr id="166" name="Google Shape;166;p23"/>
          <p:cNvPicPr preferRelativeResize="0"/>
          <p:nvPr/>
        </p:nvPicPr>
        <p:blipFill>
          <a:blip r:embed="rId3">
            <a:alphaModFix/>
          </a:blip>
          <a:stretch>
            <a:fillRect/>
          </a:stretch>
        </p:blipFill>
        <p:spPr>
          <a:xfrm>
            <a:off x="5455488" y="2744338"/>
            <a:ext cx="3215814" cy="2143876"/>
          </a:xfrm>
          <a:prstGeom prst="rect">
            <a:avLst/>
          </a:prstGeom>
          <a:noFill/>
          <a:ln>
            <a:noFill/>
          </a:ln>
        </p:spPr>
      </p:pic>
      <p:sp>
        <p:nvSpPr>
          <p:cNvPr id="167" name="Google Shape;167;p23"/>
          <p:cNvSpPr/>
          <p:nvPr/>
        </p:nvSpPr>
        <p:spPr>
          <a:xfrm>
            <a:off x="577600" y="4074175"/>
            <a:ext cx="4639200" cy="889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nl">
                <a:solidFill>
                  <a:schemeClr val="dk2"/>
                </a:solidFill>
              </a:rPr>
              <a:t>With so many potential distractions we tend to easily forget how we should drive safely. Hence we should be constantly reminded of that.</a:t>
            </a:r>
            <a:endParaRPr b="1"/>
          </a:p>
        </p:txBody>
      </p:sp>
      <p:sp>
        <p:nvSpPr>
          <p:cNvPr id="168" name="Google Shape;168;p23"/>
          <p:cNvSpPr txBox="1"/>
          <p:nvPr/>
        </p:nvSpPr>
        <p:spPr>
          <a:xfrm>
            <a:off x="501200" y="1065600"/>
            <a:ext cx="3346500" cy="3450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a:t>Distractions</a:t>
            </a:r>
            <a:endParaRPr/>
          </a:p>
        </p:txBody>
      </p:sp>
      <p:sp>
        <p:nvSpPr>
          <p:cNvPr id="169" name="Google Shape;169;p23"/>
          <p:cNvSpPr txBox="1"/>
          <p:nvPr/>
        </p:nvSpPr>
        <p:spPr>
          <a:xfrm>
            <a:off x="4973700" y="1065600"/>
            <a:ext cx="3346500" cy="3450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a:t>Resolutions</a:t>
            </a:r>
            <a:endParaRPr/>
          </a:p>
        </p:txBody>
      </p:sp>
      <p:sp>
        <p:nvSpPr>
          <p:cNvPr id="170" name="Google Shape;170;p23"/>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Traffic accidents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360 degree awareness</a:t>
            </a:r>
            <a:endParaRPr/>
          </a:p>
        </p:txBody>
      </p:sp>
      <p:sp>
        <p:nvSpPr>
          <p:cNvPr id="176" name="Google Shape;176;p24"/>
          <p:cNvSpPr txBox="1"/>
          <p:nvPr>
            <p:ph idx="1" type="body"/>
          </p:nvPr>
        </p:nvSpPr>
        <p:spPr>
          <a:xfrm>
            <a:off x="311700" y="1797025"/>
            <a:ext cx="3676500" cy="2896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Wearing seat belt</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Active driving posture</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Hands on the steering wheel</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Looking in the general driving direction</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Checking for traffic from all directions</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Left/right/rear mirror checking</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Signalling direction changes to other drivers</a:t>
            </a:r>
            <a:endParaRPr/>
          </a:p>
        </p:txBody>
      </p:sp>
      <p:sp>
        <p:nvSpPr>
          <p:cNvPr id="177" name="Google Shape;177;p24"/>
          <p:cNvSpPr txBox="1"/>
          <p:nvPr>
            <p:ph idx="1" type="body"/>
          </p:nvPr>
        </p:nvSpPr>
        <p:spPr>
          <a:xfrm>
            <a:off x="4534875" y="1838275"/>
            <a:ext cx="3676500" cy="1330500"/>
          </a:xfrm>
          <a:prstGeom prst="rect">
            <a:avLst/>
          </a:prstGeom>
        </p:spPr>
        <p:txBody>
          <a:bodyPr anchorCtr="0" anchor="t" bIns="91425" lIns="91425" spcFirstLastPara="1" rIns="91425" wrap="square" tIns="91425">
            <a:noAutofit/>
          </a:bodyPr>
          <a:lstStyle/>
          <a:p>
            <a:pPr indent="-304800" lvl="0" marL="457200" rtl="0" algn="l">
              <a:spcBef>
                <a:spcPts val="300"/>
              </a:spcBef>
              <a:spcAft>
                <a:spcPts val="0"/>
              </a:spcAft>
              <a:buClr>
                <a:srgbClr val="24292E"/>
              </a:buClr>
              <a:buSzPts val="1200"/>
              <a:buChar char="●"/>
            </a:pPr>
            <a:r>
              <a:rPr lang="nl" sz="1200">
                <a:solidFill>
                  <a:srgbClr val="24292E"/>
                </a:solidFill>
                <a:highlight>
                  <a:srgbClr val="FFFFFF"/>
                </a:highlight>
              </a:rPr>
              <a:t>Operating the console (NAV / media / airco)</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Talking to passengers</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Eating or drinking</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rgbClr val="FFFFFF"/>
                </a:highlight>
              </a:rPr>
              <a:t>Other activities (reaching for something, singing)</a:t>
            </a:r>
            <a:endParaRPr sz="1200">
              <a:solidFill>
                <a:srgbClr val="24292E"/>
              </a:solidFill>
              <a:highlight>
                <a:srgbClr val="FFFFFF"/>
              </a:highlight>
            </a:endParaRPr>
          </a:p>
          <a:p>
            <a:pPr indent="0" lvl="0" marL="0" rtl="0" algn="l">
              <a:spcBef>
                <a:spcPts val="0"/>
              </a:spcBef>
              <a:spcAft>
                <a:spcPts val="1600"/>
              </a:spcAft>
              <a:buNone/>
            </a:pPr>
            <a:r>
              <a:t/>
            </a:r>
            <a:endParaRPr/>
          </a:p>
        </p:txBody>
      </p:sp>
      <p:sp>
        <p:nvSpPr>
          <p:cNvPr id="178" name="Google Shape;178;p24"/>
          <p:cNvSpPr txBox="1"/>
          <p:nvPr/>
        </p:nvSpPr>
        <p:spPr>
          <a:xfrm>
            <a:off x="522600" y="1301925"/>
            <a:ext cx="3346500" cy="6162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a:t>Good driving habits</a:t>
            </a:r>
            <a:endParaRPr/>
          </a:p>
        </p:txBody>
      </p:sp>
      <p:sp>
        <p:nvSpPr>
          <p:cNvPr id="179" name="Google Shape;179;p24"/>
          <p:cNvSpPr txBox="1"/>
          <p:nvPr/>
        </p:nvSpPr>
        <p:spPr>
          <a:xfrm>
            <a:off x="4699875" y="1301925"/>
            <a:ext cx="3346500" cy="6162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a:t>Bad</a:t>
            </a:r>
            <a:r>
              <a:rPr lang="nl"/>
              <a:t> driving habits</a:t>
            </a:r>
            <a:endParaRPr/>
          </a:p>
        </p:txBody>
      </p:sp>
      <p:pic>
        <p:nvPicPr>
          <p:cNvPr id="180" name="Google Shape;180;p24"/>
          <p:cNvPicPr preferRelativeResize="0"/>
          <p:nvPr/>
        </p:nvPicPr>
        <p:blipFill>
          <a:blip r:embed="rId3">
            <a:alphaModFix/>
          </a:blip>
          <a:stretch>
            <a:fillRect/>
          </a:stretch>
        </p:blipFill>
        <p:spPr>
          <a:xfrm>
            <a:off x="1041088" y="3584773"/>
            <a:ext cx="2477625" cy="1411599"/>
          </a:xfrm>
          <a:prstGeom prst="rect">
            <a:avLst/>
          </a:prstGeom>
          <a:noFill/>
          <a:ln>
            <a:noFill/>
          </a:ln>
        </p:spPr>
      </p:pic>
      <p:sp>
        <p:nvSpPr>
          <p:cNvPr id="181" name="Google Shape;181;p24"/>
          <p:cNvSpPr txBox="1"/>
          <p:nvPr/>
        </p:nvSpPr>
        <p:spPr>
          <a:xfrm>
            <a:off x="4659750" y="3473625"/>
            <a:ext cx="3346500" cy="616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a:t>Ugly</a:t>
            </a:r>
            <a:r>
              <a:rPr lang="nl"/>
              <a:t> driving habits</a:t>
            </a:r>
            <a:endParaRPr/>
          </a:p>
        </p:txBody>
      </p:sp>
      <p:sp>
        <p:nvSpPr>
          <p:cNvPr id="182" name="Google Shape;182;p24"/>
          <p:cNvSpPr txBox="1"/>
          <p:nvPr>
            <p:ph idx="1" type="body"/>
          </p:nvPr>
        </p:nvSpPr>
        <p:spPr>
          <a:xfrm>
            <a:off x="4659750" y="4155550"/>
            <a:ext cx="3676500" cy="880200"/>
          </a:xfrm>
          <a:prstGeom prst="rect">
            <a:avLst/>
          </a:prstGeom>
        </p:spPr>
        <p:txBody>
          <a:bodyPr anchorCtr="0" anchor="t" bIns="91425" lIns="91425" spcFirstLastPara="1" rIns="91425" wrap="square" tIns="91425">
            <a:noAutofit/>
          </a:bodyPr>
          <a:lstStyle/>
          <a:p>
            <a:pPr indent="-304800" lvl="0" marL="457200" rtl="0" algn="l">
              <a:spcBef>
                <a:spcPts val="300"/>
              </a:spcBef>
              <a:spcAft>
                <a:spcPts val="0"/>
              </a:spcAft>
              <a:buClr>
                <a:srgbClr val="24292E"/>
              </a:buClr>
              <a:buSzPts val="1200"/>
              <a:buChar char="●"/>
            </a:pPr>
            <a:r>
              <a:rPr lang="nl" sz="1200">
                <a:solidFill>
                  <a:srgbClr val="24292E"/>
                </a:solidFill>
                <a:highlight>
                  <a:srgbClr val="FFFFFF"/>
                </a:highlight>
              </a:rPr>
              <a:t>Falling asleep</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nl" sz="1200">
                <a:solidFill>
                  <a:srgbClr val="24292E"/>
                </a:solidFill>
                <a:highlight>
                  <a:schemeClr val="lt1"/>
                </a:highlight>
              </a:rPr>
              <a:t>Mobile phone usage (handheld, call, texting)</a:t>
            </a:r>
            <a:endParaRPr sz="1200">
              <a:solidFill>
                <a:srgbClr val="24292E"/>
              </a:solidFill>
              <a:highlight>
                <a:srgbClr val="FFFFFF"/>
              </a:highlight>
            </a:endParaRPr>
          </a:p>
          <a:p>
            <a:pPr indent="0" lvl="0" marL="0" rtl="0" algn="l">
              <a:spcBef>
                <a:spcPts val="0"/>
              </a:spcBef>
              <a:spcAft>
                <a:spcPts val="1600"/>
              </a:spcAft>
              <a:buNone/>
            </a:pPr>
            <a:r>
              <a:t/>
            </a:r>
            <a:endParaRPr/>
          </a:p>
        </p:txBody>
      </p:sp>
      <p:sp>
        <p:nvSpPr>
          <p:cNvPr id="183" name="Google Shape;183;p24"/>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Traffic accidents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What can we do about it</a:t>
            </a:r>
            <a:endParaRPr/>
          </a:p>
        </p:txBody>
      </p:sp>
      <p:sp>
        <p:nvSpPr>
          <p:cNvPr id="189" name="Google Shape;189;p25"/>
          <p:cNvSpPr/>
          <p:nvPr/>
        </p:nvSpPr>
        <p:spPr>
          <a:xfrm>
            <a:off x="3922100" y="2692200"/>
            <a:ext cx="1434000" cy="572700"/>
          </a:xfrm>
          <a:prstGeom prst="ellipse">
            <a:avLst/>
          </a:prstGeom>
          <a:solidFill>
            <a:srgbClr val="E0666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nl"/>
              <a:t>Problem</a:t>
            </a:r>
            <a:endParaRPr b="1"/>
          </a:p>
        </p:txBody>
      </p:sp>
      <p:sp>
        <p:nvSpPr>
          <p:cNvPr id="190" name="Google Shape;190;p25"/>
          <p:cNvSpPr/>
          <p:nvPr/>
        </p:nvSpPr>
        <p:spPr>
          <a:xfrm>
            <a:off x="7306375" y="1794225"/>
            <a:ext cx="1541700" cy="800700"/>
          </a:xfrm>
          <a:prstGeom prst="ellipse">
            <a:avLst/>
          </a:prstGeom>
          <a:solidFill>
            <a:srgbClr val="45818E"/>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Repair the damage</a:t>
            </a:r>
            <a:endParaRPr sz="1200"/>
          </a:p>
        </p:txBody>
      </p:sp>
      <p:sp>
        <p:nvSpPr>
          <p:cNvPr id="191" name="Google Shape;191;p25"/>
          <p:cNvSpPr/>
          <p:nvPr/>
        </p:nvSpPr>
        <p:spPr>
          <a:xfrm>
            <a:off x="6792575" y="4107125"/>
            <a:ext cx="1341900" cy="572700"/>
          </a:xfrm>
          <a:prstGeom prst="ellipse">
            <a:avLst/>
          </a:prstGeom>
          <a:solidFill>
            <a:srgbClr val="45818E"/>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Insurance</a:t>
            </a:r>
            <a:endParaRPr sz="1200"/>
          </a:p>
        </p:txBody>
      </p:sp>
      <p:sp>
        <p:nvSpPr>
          <p:cNvPr id="192" name="Google Shape;192;p25"/>
          <p:cNvSpPr/>
          <p:nvPr/>
        </p:nvSpPr>
        <p:spPr>
          <a:xfrm>
            <a:off x="1515025" y="1854975"/>
            <a:ext cx="1301700" cy="572700"/>
          </a:xfrm>
          <a:prstGeom prst="ellipse">
            <a:avLst/>
          </a:prstGeom>
          <a:solidFill>
            <a:srgbClr val="FFD96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Stop driving</a:t>
            </a:r>
            <a:endParaRPr sz="1200"/>
          </a:p>
        </p:txBody>
      </p:sp>
      <p:sp>
        <p:nvSpPr>
          <p:cNvPr id="193" name="Google Shape;193;p25"/>
          <p:cNvSpPr/>
          <p:nvPr/>
        </p:nvSpPr>
        <p:spPr>
          <a:xfrm>
            <a:off x="294050" y="2539800"/>
            <a:ext cx="1341900" cy="572700"/>
          </a:xfrm>
          <a:prstGeom prst="ellipse">
            <a:avLst/>
          </a:prstGeom>
          <a:solidFill>
            <a:srgbClr val="FFD96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Hire a driver</a:t>
            </a:r>
            <a:endParaRPr sz="1200"/>
          </a:p>
        </p:txBody>
      </p:sp>
      <p:sp>
        <p:nvSpPr>
          <p:cNvPr id="194" name="Google Shape;194;p25"/>
          <p:cNvSpPr/>
          <p:nvPr/>
        </p:nvSpPr>
        <p:spPr>
          <a:xfrm>
            <a:off x="1708675" y="4445800"/>
            <a:ext cx="1443000" cy="572700"/>
          </a:xfrm>
          <a:prstGeom prst="ellipse">
            <a:avLst/>
          </a:prstGeom>
          <a:solidFill>
            <a:srgbClr val="6AA84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300"/>
              <a:t>Awareness</a:t>
            </a:r>
            <a:endParaRPr sz="1300"/>
          </a:p>
          <a:p>
            <a:pPr indent="0" lvl="0" marL="0" rtl="0" algn="ctr">
              <a:spcBef>
                <a:spcPts val="0"/>
              </a:spcBef>
              <a:spcAft>
                <a:spcPts val="0"/>
              </a:spcAft>
              <a:buNone/>
            </a:pPr>
            <a:r>
              <a:rPr lang="nl" sz="1300"/>
              <a:t>training</a:t>
            </a:r>
            <a:endParaRPr sz="1200"/>
          </a:p>
        </p:txBody>
      </p:sp>
      <p:sp>
        <p:nvSpPr>
          <p:cNvPr id="195" name="Google Shape;195;p25"/>
          <p:cNvSpPr/>
          <p:nvPr/>
        </p:nvSpPr>
        <p:spPr>
          <a:xfrm>
            <a:off x="3654513" y="1366075"/>
            <a:ext cx="1584300" cy="572700"/>
          </a:xfrm>
          <a:prstGeom prst="ellipse">
            <a:avLst/>
          </a:prstGeom>
          <a:solidFill>
            <a:srgbClr val="45818E"/>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Get a bigger car</a:t>
            </a:r>
            <a:endParaRPr sz="1200"/>
          </a:p>
        </p:txBody>
      </p:sp>
      <p:sp>
        <p:nvSpPr>
          <p:cNvPr id="196" name="Google Shape;196;p25"/>
          <p:cNvSpPr/>
          <p:nvPr/>
        </p:nvSpPr>
        <p:spPr>
          <a:xfrm>
            <a:off x="1974425" y="3463613"/>
            <a:ext cx="1584300" cy="572700"/>
          </a:xfrm>
          <a:prstGeom prst="ellipse">
            <a:avLst/>
          </a:prstGeom>
          <a:solidFill>
            <a:srgbClr val="6AA84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Preventive</a:t>
            </a:r>
            <a:endParaRPr sz="1200"/>
          </a:p>
        </p:txBody>
      </p:sp>
      <p:cxnSp>
        <p:nvCxnSpPr>
          <p:cNvPr id="197" name="Google Shape;197;p25"/>
          <p:cNvCxnSpPr>
            <a:stCxn id="189" idx="2"/>
            <a:endCxn id="192" idx="6"/>
          </p:cNvCxnSpPr>
          <p:nvPr/>
        </p:nvCxnSpPr>
        <p:spPr>
          <a:xfrm rot="10800000">
            <a:off x="2816600" y="2141250"/>
            <a:ext cx="1105500" cy="837300"/>
          </a:xfrm>
          <a:prstGeom prst="curvedConnector3">
            <a:avLst>
              <a:gd fmla="val 49994"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98" name="Google Shape;198;p25"/>
          <p:cNvCxnSpPr>
            <a:stCxn id="193" idx="0"/>
            <a:endCxn id="192" idx="2"/>
          </p:cNvCxnSpPr>
          <p:nvPr/>
        </p:nvCxnSpPr>
        <p:spPr>
          <a:xfrm rot="-5400000">
            <a:off x="1040750" y="2065650"/>
            <a:ext cx="398400" cy="549900"/>
          </a:xfrm>
          <a:prstGeom prst="curvedConnector2">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99" name="Google Shape;199;p25"/>
          <p:cNvCxnSpPr>
            <a:stCxn id="189" idx="7"/>
            <a:endCxn id="200" idx="4"/>
          </p:cNvCxnSpPr>
          <p:nvPr/>
        </p:nvCxnSpPr>
        <p:spPr>
          <a:xfrm rot="-5400000">
            <a:off x="5307946" y="1215320"/>
            <a:ext cx="1398900" cy="1722600"/>
          </a:xfrm>
          <a:prstGeom prst="curvedConnector3">
            <a:avLst>
              <a:gd fmla="val 52996"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201" name="Google Shape;201;p25"/>
          <p:cNvCxnSpPr>
            <a:stCxn id="202" idx="4"/>
            <a:endCxn id="191" idx="0"/>
          </p:cNvCxnSpPr>
          <p:nvPr/>
        </p:nvCxnSpPr>
        <p:spPr>
          <a:xfrm flipH="1" rot="-5400000">
            <a:off x="6817474" y="3460938"/>
            <a:ext cx="552300" cy="739800"/>
          </a:xfrm>
          <a:prstGeom prst="curvedConnector3">
            <a:avLst>
              <a:gd fmla="val 50012"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203" name="Google Shape;203;p25"/>
          <p:cNvCxnSpPr>
            <a:stCxn id="200" idx="3"/>
            <a:endCxn id="195" idx="7"/>
          </p:cNvCxnSpPr>
          <p:nvPr/>
        </p:nvCxnSpPr>
        <p:spPr>
          <a:xfrm rot="5400000">
            <a:off x="5579490" y="720805"/>
            <a:ext cx="156600" cy="1301700"/>
          </a:xfrm>
          <a:prstGeom prst="curvedConnector5">
            <a:avLst>
              <a:gd fmla="val 205616" name="adj1"/>
              <a:gd fmla="val 50006" name="adj2"/>
              <a:gd fmla="val -105623" name="adj3"/>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04" name="Google Shape;204;p25"/>
          <p:cNvSpPr/>
          <p:nvPr/>
        </p:nvSpPr>
        <p:spPr>
          <a:xfrm>
            <a:off x="203400" y="4249950"/>
            <a:ext cx="1434000" cy="572700"/>
          </a:xfrm>
          <a:prstGeom prst="ellipse">
            <a:avLst/>
          </a:prstGeom>
          <a:solidFill>
            <a:srgbClr val="6AA84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Take more</a:t>
            </a:r>
            <a:endParaRPr/>
          </a:p>
          <a:p>
            <a:pPr indent="0" lvl="0" marL="0" rtl="0" algn="ctr">
              <a:spcBef>
                <a:spcPts val="0"/>
              </a:spcBef>
              <a:spcAft>
                <a:spcPts val="0"/>
              </a:spcAft>
              <a:buNone/>
            </a:pPr>
            <a:r>
              <a:rPr lang="nl"/>
              <a:t>breaks</a:t>
            </a:r>
            <a:endParaRPr sz="1200"/>
          </a:p>
        </p:txBody>
      </p:sp>
      <p:cxnSp>
        <p:nvCxnSpPr>
          <p:cNvPr id="205" name="Google Shape;205;p25"/>
          <p:cNvCxnSpPr>
            <a:stCxn id="189" idx="3"/>
            <a:endCxn id="196" idx="0"/>
          </p:cNvCxnSpPr>
          <p:nvPr/>
        </p:nvCxnSpPr>
        <p:spPr>
          <a:xfrm rot="5400000">
            <a:off x="3308004" y="2639530"/>
            <a:ext cx="282600" cy="1365600"/>
          </a:xfrm>
          <a:prstGeom prst="curvedConnector3">
            <a:avLst>
              <a:gd fmla="val 64836"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206" name="Google Shape;206;p25"/>
          <p:cNvCxnSpPr>
            <a:stCxn id="196" idx="2"/>
            <a:endCxn id="204" idx="0"/>
          </p:cNvCxnSpPr>
          <p:nvPr/>
        </p:nvCxnSpPr>
        <p:spPr>
          <a:xfrm flipH="1">
            <a:off x="920525" y="3749963"/>
            <a:ext cx="1053900" cy="500100"/>
          </a:xfrm>
          <a:prstGeom prst="curvedConnector2">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207" name="Google Shape;207;p25"/>
          <p:cNvCxnSpPr>
            <a:stCxn id="196" idx="4"/>
            <a:endCxn id="194" idx="0"/>
          </p:cNvCxnSpPr>
          <p:nvPr/>
        </p:nvCxnSpPr>
        <p:spPr>
          <a:xfrm rot="5400000">
            <a:off x="2393675" y="4072913"/>
            <a:ext cx="409500" cy="336300"/>
          </a:xfrm>
          <a:prstGeom prst="curvedConnector3">
            <a:avLst>
              <a:gd fmla="val 49998"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00" name="Google Shape;200;p25"/>
          <p:cNvSpPr/>
          <p:nvPr/>
        </p:nvSpPr>
        <p:spPr>
          <a:xfrm>
            <a:off x="6076625" y="804525"/>
            <a:ext cx="1584300" cy="572700"/>
          </a:xfrm>
          <a:prstGeom prst="ellipse">
            <a:avLst/>
          </a:prstGeom>
          <a:solidFill>
            <a:srgbClr val="45818E"/>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Reactive</a:t>
            </a:r>
            <a:endParaRPr sz="1200"/>
          </a:p>
        </p:txBody>
      </p:sp>
      <p:cxnSp>
        <p:nvCxnSpPr>
          <p:cNvPr id="208" name="Google Shape;208;p25"/>
          <p:cNvCxnSpPr>
            <a:stCxn id="200" idx="5"/>
            <a:endCxn id="190" idx="0"/>
          </p:cNvCxnSpPr>
          <p:nvPr/>
        </p:nvCxnSpPr>
        <p:spPr>
          <a:xfrm flipH="1" rot="-5400000">
            <a:off x="7502560" y="1219705"/>
            <a:ext cx="501000" cy="648300"/>
          </a:xfrm>
          <a:prstGeom prst="curvedConnector3">
            <a:avLst>
              <a:gd fmla="val 58357"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09" name="Google Shape;209;p25"/>
          <p:cNvSpPr/>
          <p:nvPr/>
        </p:nvSpPr>
        <p:spPr>
          <a:xfrm>
            <a:off x="4293800" y="3760600"/>
            <a:ext cx="1584300" cy="800700"/>
          </a:xfrm>
          <a:prstGeom prst="ellipse">
            <a:avLst/>
          </a:prstGeom>
          <a:solidFill>
            <a:srgbClr val="6AA84F"/>
          </a:solid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nl" sz="1200"/>
              <a:t>Driver</a:t>
            </a:r>
            <a:br>
              <a:rPr b="1" lang="nl" sz="1200"/>
            </a:br>
            <a:r>
              <a:rPr b="1" lang="nl" sz="1200"/>
              <a:t>Monitoring</a:t>
            </a:r>
            <a:br>
              <a:rPr b="1" lang="nl" sz="1200"/>
            </a:br>
            <a:r>
              <a:rPr b="1" lang="nl" sz="1200"/>
              <a:t>System</a:t>
            </a:r>
            <a:endParaRPr b="1" sz="1200"/>
          </a:p>
        </p:txBody>
      </p:sp>
      <p:cxnSp>
        <p:nvCxnSpPr>
          <p:cNvPr id="210" name="Google Shape;210;p25"/>
          <p:cNvCxnSpPr>
            <a:stCxn id="196" idx="6"/>
            <a:endCxn id="209" idx="2"/>
          </p:cNvCxnSpPr>
          <p:nvPr/>
        </p:nvCxnSpPr>
        <p:spPr>
          <a:xfrm>
            <a:off x="3558725" y="3749963"/>
            <a:ext cx="735000" cy="411000"/>
          </a:xfrm>
          <a:prstGeom prst="curvedConnector3">
            <a:avLst>
              <a:gd fmla="val 50005"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11" name="Google Shape;211;p25"/>
          <p:cNvSpPr/>
          <p:nvPr/>
        </p:nvSpPr>
        <p:spPr>
          <a:xfrm>
            <a:off x="1719800" y="2639175"/>
            <a:ext cx="1584300" cy="572700"/>
          </a:xfrm>
          <a:prstGeom prst="ellipse">
            <a:avLst/>
          </a:prstGeom>
          <a:solidFill>
            <a:srgbClr val="FFD96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Buy a</a:t>
            </a:r>
            <a:endParaRPr sz="1200"/>
          </a:p>
          <a:p>
            <a:pPr indent="0" lvl="0" marL="0" rtl="0" algn="ctr">
              <a:spcBef>
                <a:spcPts val="0"/>
              </a:spcBef>
              <a:spcAft>
                <a:spcPts val="0"/>
              </a:spcAft>
              <a:buNone/>
            </a:pPr>
            <a:r>
              <a:rPr lang="nl" sz="1200"/>
              <a:t>Tesla</a:t>
            </a:r>
            <a:endParaRPr sz="1200"/>
          </a:p>
        </p:txBody>
      </p:sp>
      <p:cxnSp>
        <p:nvCxnSpPr>
          <p:cNvPr id="212" name="Google Shape;212;p25"/>
          <p:cNvCxnSpPr>
            <a:stCxn id="211" idx="0"/>
            <a:endCxn id="192" idx="5"/>
          </p:cNvCxnSpPr>
          <p:nvPr/>
        </p:nvCxnSpPr>
        <p:spPr>
          <a:xfrm rot="-5400000">
            <a:off x="2421200" y="2434425"/>
            <a:ext cx="295500" cy="114000"/>
          </a:xfrm>
          <a:prstGeom prst="curvedConnector3">
            <a:avLst>
              <a:gd fmla="val 35787"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13" name="Google Shape;213;p25"/>
          <p:cNvSpPr/>
          <p:nvPr/>
        </p:nvSpPr>
        <p:spPr>
          <a:xfrm>
            <a:off x="852000" y="1145325"/>
            <a:ext cx="1341900" cy="572700"/>
          </a:xfrm>
          <a:prstGeom prst="ellipse">
            <a:avLst/>
          </a:prstGeom>
          <a:solidFill>
            <a:srgbClr val="FFD96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Public transport</a:t>
            </a:r>
            <a:endParaRPr sz="1200"/>
          </a:p>
        </p:txBody>
      </p:sp>
      <p:cxnSp>
        <p:nvCxnSpPr>
          <p:cNvPr id="214" name="Google Shape;214;p25"/>
          <p:cNvCxnSpPr>
            <a:stCxn id="213" idx="5"/>
            <a:endCxn id="192" idx="0"/>
          </p:cNvCxnSpPr>
          <p:nvPr/>
        </p:nvCxnSpPr>
        <p:spPr>
          <a:xfrm flipH="1" rot="-5400000">
            <a:off x="1971283" y="1660255"/>
            <a:ext cx="220800" cy="168600"/>
          </a:xfrm>
          <a:prstGeom prst="curvedConnector3">
            <a:avLst>
              <a:gd fmla="val 68997"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15" name="Google Shape;215;p25"/>
          <p:cNvSpPr txBox="1"/>
          <p:nvPr/>
        </p:nvSpPr>
        <p:spPr>
          <a:xfrm>
            <a:off x="6953775" y="2675025"/>
            <a:ext cx="17226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l" sz="1600"/>
              <a:t>$ cost $</a:t>
            </a:r>
            <a:endParaRPr b="1" sz="1600"/>
          </a:p>
        </p:txBody>
      </p:sp>
      <p:sp>
        <p:nvSpPr>
          <p:cNvPr id="202" name="Google Shape;202;p25"/>
          <p:cNvSpPr/>
          <p:nvPr/>
        </p:nvSpPr>
        <p:spPr>
          <a:xfrm>
            <a:off x="6006724" y="2981988"/>
            <a:ext cx="1434000" cy="572700"/>
          </a:xfrm>
          <a:prstGeom prst="ellipse">
            <a:avLst/>
          </a:prstGeom>
          <a:solidFill>
            <a:srgbClr val="45818E"/>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Roadside</a:t>
            </a:r>
            <a:br>
              <a:rPr lang="nl" sz="1200"/>
            </a:br>
            <a:r>
              <a:rPr lang="nl" sz="1200"/>
              <a:t>Assistance</a:t>
            </a:r>
            <a:endParaRPr sz="1200"/>
          </a:p>
        </p:txBody>
      </p:sp>
      <p:cxnSp>
        <p:nvCxnSpPr>
          <p:cNvPr id="216" name="Google Shape;216;p25"/>
          <p:cNvCxnSpPr>
            <a:stCxn id="190" idx="3"/>
            <a:endCxn id="202" idx="0"/>
          </p:cNvCxnSpPr>
          <p:nvPr/>
        </p:nvCxnSpPr>
        <p:spPr>
          <a:xfrm rot="5400000">
            <a:off x="6875752" y="2325565"/>
            <a:ext cx="504300" cy="808500"/>
          </a:xfrm>
          <a:prstGeom prst="curvedConnector3">
            <a:avLst>
              <a:gd fmla="val 61628"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17" name="Google Shape;217;p25"/>
          <p:cNvSpPr/>
          <p:nvPr/>
        </p:nvSpPr>
        <p:spPr>
          <a:xfrm>
            <a:off x="7713625" y="3074500"/>
            <a:ext cx="1341900" cy="572700"/>
          </a:xfrm>
          <a:prstGeom prst="ellipse">
            <a:avLst/>
          </a:prstGeom>
          <a:solidFill>
            <a:srgbClr val="45818E"/>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Hospital</a:t>
            </a:r>
            <a:endParaRPr sz="1200"/>
          </a:p>
        </p:txBody>
      </p:sp>
      <p:cxnSp>
        <p:nvCxnSpPr>
          <p:cNvPr id="218" name="Google Shape;218;p25"/>
          <p:cNvCxnSpPr>
            <a:stCxn id="190" idx="5"/>
            <a:endCxn id="217" idx="0"/>
          </p:cNvCxnSpPr>
          <p:nvPr/>
        </p:nvCxnSpPr>
        <p:spPr>
          <a:xfrm rot="5400000">
            <a:off x="8205148" y="2657215"/>
            <a:ext cx="596700" cy="237600"/>
          </a:xfrm>
          <a:prstGeom prst="curvedConnector3">
            <a:avLst>
              <a:gd fmla="val 59837"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219" name="Google Shape;219;p25"/>
          <p:cNvCxnSpPr>
            <a:stCxn id="217" idx="4"/>
            <a:endCxn id="191" idx="6"/>
          </p:cNvCxnSpPr>
          <p:nvPr/>
        </p:nvCxnSpPr>
        <p:spPr>
          <a:xfrm rot="5400000">
            <a:off x="7886275" y="3895300"/>
            <a:ext cx="746400" cy="250200"/>
          </a:xfrm>
          <a:prstGeom prst="curvedConnector2">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20" name="Google Shape;220;p25"/>
          <p:cNvSpPr/>
          <p:nvPr/>
        </p:nvSpPr>
        <p:spPr>
          <a:xfrm>
            <a:off x="2909600" y="4331800"/>
            <a:ext cx="1222500" cy="572700"/>
          </a:xfrm>
          <a:prstGeom prst="ellipse">
            <a:avLst/>
          </a:prstGeom>
          <a:solidFill>
            <a:srgbClr val="6AA84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300"/>
              <a:t>Driving</a:t>
            </a:r>
            <a:endParaRPr sz="1300"/>
          </a:p>
          <a:p>
            <a:pPr indent="0" lvl="0" marL="0" rtl="0" algn="ctr">
              <a:spcBef>
                <a:spcPts val="0"/>
              </a:spcBef>
              <a:spcAft>
                <a:spcPts val="0"/>
              </a:spcAft>
              <a:buNone/>
            </a:pPr>
            <a:r>
              <a:rPr lang="nl" sz="1300"/>
              <a:t>school</a:t>
            </a:r>
            <a:endParaRPr sz="1200"/>
          </a:p>
        </p:txBody>
      </p:sp>
      <p:cxnSp>
        <p:nvCxnSpPr>
          <p:cNvPr id="221" name="Google Shape;221;p25"/>
          <p:cNvCxnSpPr>
            <a:stCxn id="196" idx="5"/>
            <a:endCxn id="220" idx="0"/>
          </p:cNvCxnSpPr>
          <p:nvPr/>
        </p:nvCxnSpPr>
        <p:spPr>
          <a:xfrm flipH="1" rot="-5400000">
            <a:off x="3234010" y="4045143"/>
            <a:ext cx="379500" cy="194100"/>
          </a:xfrm>
          <a:prstGeom prst="curvedConnector3">
            <a:avLst>
              <a:gd fmla="val 61031"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22" name="Google Shape;222;p25"/>
          <p:cNvSpPr/>
          <p:nvPr/>
        </p:nvSpPr>
        <p:spPr>
          <a:xfrm>
            <a:off x="5464012" y="2541100"/>
            <a:ext cx="1222500" cy="572700"/>
          </a:xfrm>
          <a:prstGeom prst="ellipse">
            <a:avLst/>
          </a:prstGeom>
          <a:solidFill>
            <a:srgbClr val="45818E"/>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200"/>
              <a:t>Garage</a:t>
            </a:r>
            <a:endParaRPr sz="1200"/>
          </a:p>
        </p:txBody>
      </p:sp>
      <p:sp>
        <p:nvSpPr>
          <p:cNvPr id="223" name="Google Shape;223;p25"/>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Traffic accidents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Driver Monitoring System (drowsiness)</a:t>
            </a:r>
            <a:endParaRPr/>
          </a:p>
        </p:txBody>
      </p:sp>
      <p:sp>
        <p:nvSpPr>
          <p:cNvPr id="229" name="Google Shape;229;p26"/>
          <p:cNvSpPr txBox="1"/>
          <p:nvPr>
            <p:ph idx="1" type="body"/>
          </p:nvPr>
        </p:nvSpPr>
        <p:spPr>
          <a:xfrm>
            <a:off x="311700" y="1152475"/>
            <a:ext cx="3702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Warns when driver is tired</a:t>
            </a:r>
            <a:endParaRPr/>
          </a:p>
          <a:p>
            <a:pPr indent="-342900" lvl="0" marL="457200" rtl="0" algn="l">
              <a:spcBef>
                <a:spcPts val="0"/>
              </a:spcBef>
              <a:spcAft>
                <a:spcPts val="0"/>
              </a:spcAft>
              <a:buSzPts val="1800"/>
              <a:buChar char="●"/>
            </a:pPr>
            <a:r>
              <a:rPr lang="nl"/>
              <a:t>Detects only drowsiness</a:t>
            </a:r>
            <a:endParaRPr/>
          </a:p>
          <a:p>
            <a:pPr indent="-342900" lvl="0" marL="457200" rtl="0" algn="l">
              <a:spcBef>
                <a:spcPts val="0"/>
              </a:spcBef>
              <a:spcAft>
                <a:spcPts val="0"/>
              </a:spcAft>
              <a:buSzPts val="1800"/>
              <a:buChar char="●"/>
            </a:pPr>
            <a:r>
              <a:rPr lang="nl"/>
              <a:t>Build-in in expensive cars</a:t>
            </a:r>
            <a:endParaRPr/>
          </a:p>
          <a:p>
            <a:pPr indent="-342900" lvl="0" marL="457200" rtl="0" algn="l">
              <a:spcBef>
                <a:spcPts val="0"/>
              </a:spcBef>
              <a:spcAft>
                <a:spcPts val="0"/>
              </a:spcAft>
              <a:buSzPts val="1800"/>
              <a:buChar char="●"/>
            </a:pPr>
            <a:r>
              <a:rPr lang="nl"/>
              <a:t>Most regular cars don’t have this feature</a:t>
            </a:r>
            <a:endParaRPr/>
          </a:p>
          <a:p>
            <a:pPr indent="-342900" lvl="0" marL="457200" rtl="0" algn="l">
              <a:spcBef>
                <a:spcPts val="0"/>
              </a:spcBef>
              <a:spcAft>
                <a:spcPts val="0"/>
              </a:spcAft>
              <a:buSzPts val="1800"/>
              <a:buChar char="●"/>
            </a:pPr>
            <a:r>
              <a:rPr lang="nl"/>
              <a:t>Effect on safety is limited</a:t>
            </a:r>
            <a:endParaRPr/>
          </a:p>
        </p:txBody>
      </p:sp>
      <p:pic>
        <p:nvPicPr>
          <p:cNvPr descr="Facial Detection is an internal camera system that helps drivers to stay alert and focused on driving by detecting distractions and signs of tiredness, bringing driver’s attention back to the road with visual and audible alerts.&#10;&#10;Facial Detection will continuously scan the driver for signs of fatigue, mobile phone use, smoking and prolonged signs of distraction.&#10;&#10;Driver Drowsiness Detection System is designed to give an early warning of what is potentially a very dangerous risk. The fleet manager then has the ability to communicate with the driver to advise them to rest and if required, find a replacement driver. Such a powerful tool not only ensures the safety of drivers but also allows fleet driven businesses and managers the ability to protect their staff and assets while on the roads.&#10;&#10;ADAS Facial Detection can be retrofitted to any vehicle to make driving safer.&#10;&#10;Where can you find us? &#10;&#10;Website:  http://www.exeros-technologies.com/ &#10;LinkedIn: https://www.linkedin.com/company/exeros-technologies/&#10;Facebook: https://www.facebook.com/ExerosTech/ &#10;Twitter:  https://twitter.com/exerostech" id="230" name="Google Shape;230;p26" title="ADAS Facial Detection - Driver Drowsiness Detection System">
            <a:hlinkClick r:id="rId3"/>
          </p:cNvPr>
          <p:cNvPicPr preferRelativeResize="0"/>
          <p:nvPr/>
        </p:nvPicPr>
        <p:blipFill>
          <a:blip r:embed="rId4">
            <a:alphaModFix/>
          </a:blip>
          <a:stretch>
            <a:fillRect/>
          </a:stretch>
        </p:blipFill>
        <p:spPr>
          <a:xfrm>
            <a:off x="4167000" y="1170125"/>
            <a:ext cx="4572000" cy="3429000"/>
          </a:xfrm>
          <a:prstGeom prst="rect">
            <a:avLst/>
          </a:prstGeom>
          <a:noFill/>
          <a:ln>
            <a:noFill/>
          </a:ln>
        </p:spPr>
      </p:pic>
      <p:sp>
        <p:nvSpPr>
          <p:cNvPr id="231" name="Google Shape;231;p26"/>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Driver Coach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Driver Monitoring System (distractions)</a:t>
            </a:r>
            <a:endParaRPr/>
          </a:p>
        </p:txBody>
      </p:sp>
      <p:sp>
        <p:nvSpPr>
          <p:cNvPr id="237" name="Google Shape;237;p27"/>
          <p:cNvSpPr txBox="1"/>
          <p:nvPr>
            <p:ph idx="1" type="body"/>
          </p:nvPr>
        </p:nvSpPr>
        <p:spPr>
          <a:xfrm>
            <a:off x="311700" y="1152475"/>
            <a:ext cx="3702900" cy="3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Detects:</a:t>
            </a:r>
            <a:endParaRPr/>
          </a:p>
          <a:p>
            <a:pPr indent="-342900" lvl="0" marL="457200" rtl="0" algn="l">
              <a:spcBef>
                <a:spcPts val="1600"/>
              </a:spcBef>
              <a:spcAft>
                <a:spcPts val="0"/>
              </a:spcAft>
              <a:buSzPts val="1800"/>
              <a:buChar char="●"/>
            </a:pPr>
            <a:r>
              <a:rPr lang="nl"/>
              <a:t>Drowsiness</a:t>
            </a:r>
            <a:endParaRPr/>
          </a:p>
          <a:p>
            <a:pPr indent="-342900" lvl="0" marL="457200" rtl="0" algn="l">
              <a:spcBef>
                <a:spcPts val="0"/>
              </a:spcBef>
              <a:spcAft>
                <a:spcPts val="0"/>
              </a:spcAft>
              <a:buSzPts val="1800"/>
              <a:buChar char="●"/>
            </a:pPr>
            <a:r>
              <a:rPr lang="nl"/>
              <a:t>Wearing a seatbelt</a:t>
            </a:r>
            <a:endParaRPr/>
          </a:p>
          <a:p>
            <a:pPr indent="-342900" lvl="0" marL="457200" rtl="0" algn="l">
              <a:spcBef>
                <a:spcPts val="0"/>
              </a:spcBef>
              <a:spcAft>
                <a:spcPts val="0"/>
              </a:spcAft>
              <a:buSzPts val="1800"/>
              <a:buChar char="●"/>
            </a:pPr>
            <a:r>
              <a:rPr lang="nl"/>
              <a:t>Distractions</a:t>
            </a:r>
            <a:endParaRPr/>
          </a:p>
          <a:p>
            <a:pPr indent="-317500" lvl="1" marL="914400" rtl="0" algn="l">
              <a:spcBef>
                <a:spcPts val="0"/>
              </a:spcBef>
              <a:spcAft>
                <a:spcPts val="0"/>
              </a:spcAft>
              <a:buSzPts val="1400"/>
              <a:buChar char="○"/>
            </a:pPr>
            <a:r>
              <a:rPr lang="nl"/>
              <a:t>Holding a phone</a:t>
            </a:r>
            <a:endParaRPr/>
          </a:p>
          <a:p>
            <a:pPr indent="-317500" lvl="1" marL="914400" rtl="0" algn="l">
              <a:spcBef>
                <a:spcPts val="0"/>
              </a:spcBef>
              <a:spcAft>
                <a:spcPts val="0"/>
              </a:spcAft>
              <a:buSzPts val="1400"/>
              <a:buChar char="○"/>
            </a:pPr>
            <a:r>
              <a:rPr lang="nl"/>
              <a:t>Smoking</a:t>
            </a:r>
            <a:endParaRPr/>
          </a:p>
          <a:p>
            <a:pPr indent="0" lvl="0" marL="0" rtl="0" algn="l">
              <a:spcBef>
                <a:spcPts val="1600"/>
              </a:spcBef>
              <a:spcAft>
                <a:spcPts val="1600"/>
              </a:spcAft>
              <a:buNone/>
            </a:pPr>
            <a:r>
              <a:rPr lang="nl"/>
              <a:t>Effect on safety is better but still not complete</a:t>
            </a:r>
            <a:endParaRPr/>
          </a:p>
        </p:txBody>
      </p:sp>
      <p:pic>
        <p:nvPicPr>
          <p:cNvPr descr="Driver Sense is Eyesight Technologies driver monitoring system. The computer vision and AI solution monitors the driver to detect signs of drowsiness, distraction, and actions such as holding a phone or smoking.&#10;Visit us at: www.eyesight-tech.com to learn more." id="238" name="Google Shape;238;p27" title="Driver monitoring by Eyesight Technologies">
            <a:hlinkClick r:id="rId3"/>
          </p:cNvPr>
          <p:cNvPicPr preferRelativeResize="0"/>
          <p:nvPr/>
        </p:nvPicPr>
        <p:blipFill>
          <a:blip r:embed="rId4">
            <a:alphaModFix/>
          </a:blip>
          <a:stretch>
            <a:fillRect/>
          </a:stretch>
        </p:blipFill>
        <p:spPr>
          <a:xfrm>
            <a:off x="4167000" y="1170125"/>
            <a:ext cx="4572000" cy="3429000"/>
          </a:xfrm>
          <a:prstGeom prst="rect">
            <a:avLst/>
          </a:prstGeom>
          <a:noFill/>
          <a:ln>
            <a:noFill/>
          </a:ln>
        </p:spPr>
      </p:pic>
      <p:sp>
        <p:nvSpPr>
          <p:cNvPr id="239" name="Google Shape;239;p27"/>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Driver Coach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Driver Monitoring System (driving skills and style)</a:t>
            </a:r>
            <a:endParaRPr/>
          </a:p>
        </p:txBody>
      </p:sp>
      <p:sp>
        <p:nvSpPr>
          <p:cNvPr id="245" name="Google Shape;245;p28"/>
          <p:cNvSpPr txBox="1"/>
          <p:nvPr>
            <p:ph idx="1" type="body"/>
          </p:nvPr>
        </p:nvSpPr>
        <p:spPr>
          <a:xfrm>
            <a:off x="311700" y="1152475"/>
            <a:ext cx="4874700" cy="38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t>Detects:</a:t>
            </a:r>
            <a:endParaRPr sz="1500"/>
          </a:p>
          <a:p>
            <a:pPr indent="-323850" lvl="0" marL="457200" rtl="0" algn="l">
              <a:spcBef>
                <a:spcPts val="1600"/>
              </a:spcBef>
              <a:spcAft>
                <a:spcPts val="0"/>
              </a:spcAft>
              <a:buSzPts val="1500"/>
              <a:buChar char="●"/>
            </a:pPr>
            <a:r>
              <a:rPr lang="nl" sz="1500"/>
              <a:t>Drowsiness</a:t>
            </a:r>
            <a:endParaRPr sz="1500"/>
          </a:p>
          <a:p>
            <a:pPr indent="-323850" lvl="0" marL="457200" rtl="0" algn="l">
              <a:spcBef>
                <a:spcPts val="0"/>
              </a:spcBef>
              <a:spcAft>
                <a:spcPts val="0"/>
              </a:spcAft>
              <a:buSzPts val="1500"/>
              <a:buChar char="●"/>
            </a:pPr>
            <a:r>
              <a:rPr lang="nl" sz="1500"/>
              <a:t>Distraction</a:t>
            </a:r>
            <a:endParaRPr sz="1500"/>
          </a:p>
          <a:p>
            <a:pPr indent="-323850" lvl="0" marL="457200" rtl="0" algn="l">
              <a:spcBef>
                <a:spcPts val="0"/>
              </a:spcBef>
              <a:spcAft>
                <a:spcPts val="0"/>
              </a:spcAft>
              <a:buSzPts val="1500"/>
              <a:buChar char="●"/>
            </a:pPr>
            <a:r>
              <a:rPr lang="nl" sz="1500"/>
              <a:t>Driving skills</a:t>
            </a:r>
            <a:endParaRPr sz="1500"/>
          </a:p>
          <a:p>
            <a:pPr indent="-298450" lvl="1" marL="914400" rtl="0" algn="l">
              <a:spcBef>
                <a:spcPts val="0"/>
              </a:spcBef>
              <a:spcAft>
                <a:spcPts val="0"/>
              </a:spcAft>
              <a:buSzPts val="1100"/>
              <a:buChar char="○"/>
            </a:pPr>
            <a:r>
              <a:rPr lang="nl" sz="1100"/>
              <a:t>Steering</a:t>
            </a:r>
            <a:endParaRPr sz="1100"/>
          </a:p>
          <a:p>
            <a:pPr indent="-298450" lvl="1" marL="914400" rtl="0" algn="l">
              <a:spcBef>
                <a:spcPts val="0"/>
              </a:spcBef>
              <a:spcAft>
                <a:spcPts val="0"/>
              </a:spcAft>
              <a:buSzPts val="1100"/>
              <a:buChar char="○"/>
            </a:pPr>
            <a:r>
              <a:rPr lang="nl" sz="1100"/>
              <a:t>Acceleration/ Deceleration</a:t>
            </a:r>
            <a:endParaRPr sz="1100"/>
          </a:p>
          <a:p>
            <a:pPr indent="-298450" lvl="1" marL="914400" rtl="0" algn="l">
              <a:spcBef>
                <a:spcPts val="0"/>
              </a:spcBef>
              <a:spcAft>
                <a:spcPts val="0"/>
              </a:spcAft>
              <a:buSzPts val="1100"/>
              <a:buChar char="○"/>
            </a:pPr>
            <a:r>
              <a:rPr lang="nl" sz="1100"/>
              <a:t>Braking (timing)</a:t>
            </a:r>
            <a:endParaRPr sz="1100"/>
          </a:p>
          <a:p>
            <a:pPr indent="-298450" lvl="1" marL="914400" rtl="0" algn="l">
              <a:spcBef>
                <a:spcPts val="0"/>
              </a:spcBef>
              <a:spcAft>
                <a:spcPts val="0"/>
              </a:spcAft>
              <a:buSzPts val="1100"/>
              <a:buChar char="○"/>
            </a:pPr>
            <a:r>
              <a:rPr lang="nl" sz="1100"/>
              <a:t>Gear (timing, gear selection)</a:t>
            </a:r>
            <a:endParaRPr sz="1100"/>
          </a:p>
          <a:p>
            <a:pPr indent="-323850" lvl="0" marL="457200" rtl="0" algn="l">
              <a:spcBef>
                <a:spcPts val="0"/>
              </a:spcBef>
              <a:spcAft>
                <a:spcPts val="0"/>
              </a:spcAft>
              <a:buSzPts val="1500"/>
              <a:buChar char="●"/>
            </a:pPr>
            <a:r>
              <a:rPr lang="nl" sz="1500"/>
              <a:t>Driving style</a:t>
            </a:r>
            <a:endParaRPr sz="1500"/>
          </a:p>
          <a:p>
            <a:pPr indent="-298450" lvl="1" marL="914400" rtl="0" algn="l">
              <a:spcBef>
                <a:spcPts val="0"/>
              </a:spcBef>
              <a:spcAft>
                <a:spcPts val="0"/>
              </a:spcAft>
              <a:buSzPts val="1100"/>
              <a:buChar char="○"/>
            </a:pPr>
            <a:r>
              <a:rPr lang="nl" sz="1100"/>
              <a:t>Driver alertness</a:t>
            </a:r>
            <a:endParaRPr sz="1100"/>
          </a:p>
          <a:p>
            <a:pPr indent="-298450" lvl="1" marL="914400" rtl="0" algn="l">
              <a:spcBef>
                <a:spcPts val="0"/>
              </a:spcBef>
              <a:spcAft>
                <a:spcPts val="0"/>
              </a:spcAft>
              <a:buSzPts val="1100"/>
              <a:buChar char="○"/>
            </a:pPr>
            <a:r>
              <a:rPr lang="nl" sz="1100"/>
              <a:t>Mirror checking</a:t>
            </a:r>
            <a:endParaRPr sz="1100"/>
          </a:p>
          <a:p>
            <a:pPr indent="-298450" lvl="1" marL="914400" rtl="0" algn="l">
              <a:spcBef>
                <a:spcPts val="0"/>
              </a:spcBef>
              <a:spcAft>
                <a:spcPts val="0"/>
              </a:spcAft>
              <a:buSzPts val="1100"/>
              <a:buChar char="○"/>
            </a:pPr>
            <a:r>
              <a:rPr lang="nl" sz="1100"/>
              <a:t>Over the shoulder checking</a:t>
            </a:r>
            <a:endParaRPr sz="1100"/>
          </a:p>
          <a:p>
            <a:pPr indent="-298450" lvl="1" marL="914400" rtl="0" algn="l">
              <a:spcBef>
                <a:spcPts val="0"/>
              </a:spcBef>
              <a:spcAft>
                <a:spcPts val="0"/>
              </a:spcAft>
              <a:buSzPts val="1100"/>
              <a:buChar char="○"/>
            </a:pPr>
            <a:r>
              <a:rPr lang="nl" sz="1100"/>
              <a:t>Indicator lights usage</a:t>
            </a:r>
            <a:endParaRPr sz="1100"/>
          </a:p>
          <a:p>
            <a:pPr indent="-298450" lvl="1" marL="914400" rtl="0" algn="l">
              <a:spcBef>
                <a:spcPts val="0"/>
              </a:spcBef>
              <a:spcAft>
                <a:spcPts val="0"/>
              </a:spcAft>
              <a:buSzPts val="1100"/>
              <a:buChar char="○"/>
            </a:pPr>
            <a:r>
              <a:rPr lang="nl" sz="1100"/>
              <a:t>Stop signs / traffic lights</a:t>
            </a:r>
            <a:endParaRPr sz="1100"/>
          </a:p>
          <a:p>
            <a:pPr indent="0" lvl="0" marL="0" rtl="0" algn="l">
              <a:spcBef>
                <a:spcPts val="1600"/>
              </a:spcBef>
              <a:spcAft>
                <a:spcPts val="1600"/>
              </a:spcAft>
              <a:buNone/>
            </a:pPr>
            <a:r>
              <a:rPr lang="nl" sz="1500"/>
              <a:t>Getting a complete driver profile can make driving safer</a:t>
            </a:r>
            <a:endParaRPr sz="1500"/>
          </a:p>
        </p:txBody>
      </p:sp>
      <p:pic>
        <p:nvPicPr>
          <p:cNvPr id="246" name="Google Shape;246;p28"/>
          <p:cNvPicPr preferRelativeResize="0"/>
          <p:nvPr/>
        </p:nvPicPr>
        <p:blipFill>
          <a:blip r:embed="rId3">
            <a:alphaModFix/>
          </a:blip>
          <a:stretch>
            <a:fillRect/>
          </a:stretch>
        </p:blipFill>
        <p:spPr>
          <a:xfrm>
            <a:off x="5075207" y="1368125"/>
            <a:ext cx="3523026" cy="2349826"/>
          </a:xfrm>
          <a:prstGeom prst="rect">
            <a:avLst/>
          </a:prstGeom>
          <a:noFill/>
          <a:ln>
            <a:noFill/>
          </a:ln>
        </p:spPr>
      </p:pic>
      <p:sp>
        <p:nvSpPr>
          <p:cNvPr id="247" name="Google Shape;247;p28"/>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Driver Coach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Example: making a proper left turn</a:t>
            </a:r>
            <a:endParaRPr/>
          </a:p>
        </p:txBody>
      </p:sp>
      <p:sp>
        <p:nvSpPr>
          <p:cNvPr id="253" name="Google Shape;253;p29"/>
          <p:cNvSpPr txBox="1"/>
          <p:nvPr>
            <p:ph idx="1" type="body"/>
          </p:nvPr>
        </p:nvSpPr>
        <p:spPr>
          <a:xfrm>
            <a:off x="311700" y="1152475"/>
            <a:ext cx="4154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Assess the traffic situation</a:t>
            </a:r>
            <a:endParaRPr/>
          </a:p>
          <a:p>
            <a:pPr indent="-317500" lvl="1" marL="914400" rtl="0" algn="l">
              <a:spcBef>
                <a:spcPts val="0"/>
              </a:spcBef>
              <a:spcAft>
                <a:spcPts val="0"/>
              </a:spcAft>
              <a:buSzPts val="1400"/>
              <a:buChar char="○"/>
            </a:pPr>
            <a:r>
              <a:rPr lang="nl"/>
              <a:t>Allowed to do (legal, traffic rules)</a:t>
            </a:r>
            <a:endParaRPr/>
          </a:p>
          <a:p>
            <a:pPr indent="-317500" lvl="1" marL="914400" rtl="0" algn="l">
              <a:spcBef>
                <a:spcPts val="0"/>
              </a:spcBef>
              <a:spcAft>
                <a:spcPts val="0"/>
              </a:spcAft>
              <a:buSzPts val="1400"/>
              <a:buChar char="○"/>
            </a:pPr>
            <a:r>
              <a:rPr lang="nl"/>
              <a:t>Should i do (is it safe, sensible)</a:t>
            </a:r>
            <a:endParaRPr/>
          </a:p>
          <a:p>
            <a:pPr indent="-342900" lvl="0" marL="457200" rtl="0" algn="l">
              <a:spcBef>
                <a:spcPts val="0"/>
              </a:spcBef>
              <a:spcAft>
                <a:spcPts val="0"/>
              </a:spcAft>
              <a:buSzPts val="1800"/>
              <a:buChar char="●"/>
            </a:pPr>
            <a:r>
              <a:rPr lang="nl"/>
              <a:t>Check rear mirror</a:t>
            </a:r>
            <a:endParaRPr/>
          </a:p>
          <a:p>
            <a:pPr indent="-342900" lvl="0" marL="457200" rtl="0" algn="l">
              <a:spcBef>
                <a:spcPts val="0"/>
              </a:spcBef>
              <a:spcAft>
                <a:spcPts val="0"/>
              </a:spcAft>
              <a:buSzPts val="1800"/>
              <a:buChar char="●"/>
            </a:pPr>
            <a:r>
              <a:rPr lang="nl"/>
              <a:t>Use direction indicator lights</a:t>
            </a:r>
            <a:endParaRPr/>
          </a:p>
          <a:p>
            <a:pPr indent="-342900" lvl="0" marL="457200" rtl="0" algn="l">
              <a:spcBef>
                <a:spcPts val="0"/>
              </a:spcBef>
              <a:spcAft>
                <a:spcPts val="0"/>
              </a:spcAft>
              <a:buSzPts val="1800"/>
              <a:buChar char="●"/>
            </a:pPr>
            <a:r>
              <a:rPr lang="nl"/>
              <a:t>Slow down</a:t>
            </a:r>
            <a:endParaRPr/>
          </a:p>
          <a:p>
            <a:pPr indent="-342900" lvl="0" marL="457200" rtl="0" algn="l">
              <a:spcBef>
                <a:spcPts val="0"/>
              </a:spcBef>
              <a:spcAft>
                <a:spcPts val="0"/>
              </a:spcAft>
              <a:buSzPts val="1800"/>
              <a:buChar char="●"/>
            </a:pPr>
            <a:r>
              <a:rPr lang="nl"/>
              <a:t>Come to a full stop</a:t>
            </a:r>
            <a:endParaRPr/>
          </a:p>
          <a:p>
            <a:pPr indent="-342900" lvl="0" marL="457200" rtl="0" algn="l">
              <a:spcBef>
                <a:spcPts val="0"/>
              </a:spcBef>
              <a:spcAft>
                <a:spcPts val="0"/>
              </a:spcAft>
              <a:buSzPts val="1800"/>
              <a:buChar char="●"/>
            </a:pPr>
            <a:r>
              <a:rPr lang="nl"/>
              <a:t>Watch out for other traffic</a:t>
            </a:r>
            <a:endParaRPr/>
          </a:p>
          <a:p>
            <a:pPr indent="-342900" lvl="0" marL="457200" rtl="0" algn="l">
              <a:spcBef>
                <a:spcPts val="0"/>
              </a:spcBef>
              <a:spcAft>
                <a:spcPts val="0"/>
              </a:spcAft>
              <a:buSzPts val="1800"/>
              <a:buChar char="●"/>
            </a:pPr>
            <a:r>
              <a:rPr lang="nl"/>
              <a:t>When traffic allows</a:t>
            </a:r>
            <a:endParaRPr/>
          </a:p>
          <a:p>
            <a:pPr indent="-342900" lvl="0" marL="457200" rtl="0" algn="l">
              <a:spcBef>
                <a:spcPts val="0"/>
              </a:spcBef>
              <a:spcAft>
                <a:spcPts val="0"/>
              </a:spcAft>
              <a:buSzPts val="1800"/>
              <a:buChar char="●"/>
            </a:pPr>
            <a:r>
              <a:rPr lang="nl"/>
              <a:t>Check side and mirrors</a:t>
            </a:r>
            <a:endParaRPr/>
          </a:p>
          <a:p>
            <a:pPr indent="-342900" lvl="0" marL="457200" rtl="0" algn="l">
              <a:spcBef>
                <a:spcPts val="0"/>
              </a:spcBef>
              <a:spcAft>
                <a:spcPts val="0"/>
              </a:spcAft>
              <a:buSzPts val="1800"/>
              <a:buChar char="●"/>
            </a:pPr>
            <a:r>
              <a:rPr lang="nl"/>
              <a:t>Turn left</a:t>
            </a:r>
            <a:endParaRPr/>
          </a:p>
        </p:txBody>
      </p:sp>
      <p:pic>
        <p:nvPicPr>
          <p:cNvPr id="254" name="Google Shape;254;p29"/>
          <p:cNvPicPr preferRelativeResize="0"/>
          <p:nvPr/>
        </p:nvPicPr>
        <p:blipFill>
          <a:blip r:embed="rId3">
            <a:alphaModFix/>
          </a:blip>
          <a:stretch>
            <a:fillRect/>
          </a:stretch>
        </p:blipFill>
        <p:spPr>
          <a:xfrm>
            <a:off x="4671308" y="1152475"/>
            <a:ext cx="4086943" cy="3065200"/>
          </a:xfrm>
          <a:prstGeom prst="rect">
            <a:avLst/>
          </a:prstGeom>
          <a:noFill/>
          <a:ln>
            <a:noFill/>
          </a:ln>
        </p:spPr>
      </p:pic>
      <p:sp>
        <p:nvSpPr>
          <p:cNvPr id="255" name="Google Shape;255;p29"/>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Driver Coach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0"/>
          <p:cNvPicPr preferRelativeResize="0"/>
          <p:nvPr/>
        </p:nvPicPr>
        <p:blipFill>
          <a:blip r:embed="rId3">
            <a:alphaModFix/>
          </a:blip>
          <a:stretch>
            <a:fillRect/>
          </a:stretch>
        </p:blipFill>
        <p:spPr>
          <a:xfrm rot="10800000">
            <a:off x="4404600" y="918312"/>
            <a:ext cx="740851" cy="748275"/>
          </a:xfrm>
          <a:prstGeom prst="rect">
            <a:avLst/>
          </a:prstGeom>
          <a:noFill/>
          <a:ln>
            <a:noFill/>
          </a:ln>
        </p:spPr>
      </p:pic>
      <p:pic>
        <p:nvPicPr>
          <p:cNvPr id="261" name="Google Shape;261;p30"/>
          <p:cNvPicPr preferRelativeResize="0"/>
          <p:nvPr/>
        </p:nvPicPr>
        <p:blipFill>
          <a:blip r:embed="rId4">
            <a:alphaModFix/>
          </a:blip>
          <a:stretch>
            <a:fillRect/>
          </a:stretch>
        </p:blipFill>
        <p:spPr>
          <a:xfrm rot="5400000">
            <a:off x="89025" y="3469823"/>
            <a:ext cx="1969675" cy="2068975"/>
          </a:xfrm>
          <a:prstGeom prst="rect">
            <a:avLst/>
          </a:prstGeom>
          <a:noFill/>
          <a:ln>
            <a:noFill/>
          </a:ln>
        </p:spPr>
      </p:pic>
      <p:sp>
        <p:nvSpPr>
          <p:cNvPr id="262" name="Google Shape;262;p30"/>
          <p:cNvSpPr/>
          <p:nvPr/>
        </p:nvSpPr>
        <p:spPr>
          <a:xfrm>
            <a:off x="2531850" y="2280675"/>
            <a:ext cx="3837600" cy="17613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Vehicle</a:t>
            </a:r>
            <a:endParaRPr/>
          </a:p>
        </p:txBody>
      </p:sp>
      <p:sp>
        <p:nvSpPr>
          <p:cNvPr id="263" name="Google Shape;263;p30"/>
          <p:cNvSpPr/>
          <p:nvPr/>
        </p:nvSpPr>
        <p:spPr>
          <a:xfrm>
            <a:off x="4387506" y="2436733"/>
            <a:ext cx="803400" cy="5424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Dri</a:t>
            </a:r>
            <a:r>
              <a:rPr lang="nl"/>
              <a:t>v</a:t>
            </a:r>
            <a:r>
              <a:rPr lang="nl"/>
              <a:t>er</a:t>
            </a:r>
            <a:endParaRPr/>
          </a:p>
        </p:txBody>
      </p:sp>
      <p:cxnSp>
        <p:nvCxnSpPr>
          <p:cNvPr id="264" name="Google Shape;264;p30"/>
          <p:cNvCxnSpPr>
            <a:stCxn id="263" idx="0"/>
          </p:cNvCxnSpPr>
          <p:nvPr/>
        </p:nvCxnSpPr>
        <p:spPr>
          <a:xfrm flipH="1" rot="10800000">
            <a:off x="4789206" y="1396633"/>
            <a:ext cx="10500" cy="104010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p30"/>
          <p:cNvCxnSpPr>
            <a:stCxn id="263" idx="2"/>
            <a:endCxn id="266" idx="0"/>
          </p:cNvCxnSpPr>
          <p:nvPr/>
        </p:nvCxnSpPr>
        <p:spPr>
          <a:xfrm flipH="1">
            <a:off x="4775106" y="2979133"/>
            <a:ext cx="14100" cy="15975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0"/>
          <p:cNvSpPr/>
          <p:nvPr/>
        </p:nvSpPr>
        <p:spPr>
          <a:xfrm>
            <a:off x="4698541" y="1188351"/>
            <a:ext cx="192000" cy="208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4679015" y="4576681"/>
            <a:ext cx="192000" cy="208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0"/>
          <p:cNvCxnSpPr>
            <a:stCxn id="263" idx="3"/>
            <a:endCxn id="269" idx="1"/>
          </p:cNvCxnSpPr>
          <p:nvPr/>
        </p:nvCxnSpPr>
        <p:spPr>
          <a:xfrm>
            <a:off x="5190906" y="2707933"/>
            <a:ext cx="2291400" cy="0"/>
          </a:xfrm>
          <a:prstGeom prst="straightConnector1">
            <a:avLst/>
          </a:prstGeom>
          <a:noFill/>
          <a:ln cap="flat" cmpd="sng" w="9525">
            <a:solidFill>
              <a:schemeClr val="dk2"/>
            </a:solidFill>
            <a:prstDash val="solid"/>
            <a:round/>
            <a:headEnd len="med" w="med" type="none"/>
            <a:tailEnd len="med" w="med" type="triangle"/>
          </a:ln>
        </p:spPr>
      </p:cxnSp>
      <p:sp>
        <p:nvSpPr>
          <p:cNvPr id="270" name="Google Shape;270;p30"/>
          <p:cNvSpPr/>
          <p:nvPr/>
        </p:nvSpPr>
        <p:spPr>
          <a:xfrm rot="3590276">
            <a:off x="5270848" y="2077838"/>
            <a:ext cx="301524" cy="64747"/>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rot="6858173">
            <a:off x="5327459" y="4175793"/>
            <a:ext cx="302507" cy="64672"/>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rot="5654059">
            <a:off x="5479825" y="3047458"/>
            <a:ext cx="304732" cy="64103"/>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 name="Google Shape;273;p30"/>
          <p:cNvCxnSpPr>
            <a:stCxn id="263" idx="3"/>
            <a:endCxn id="272" idx="2"/>
          </p:cNvCxnSpPr>
          <p:nvPr/>
        </p:nvCxnSpPr>
        <p:spPr>
          <a:xfrm>
            <a:off x="5190906" y="2707933"/>
            <a:ext cx="409200" cy="36900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30"/>
          <p:cNvCxnSpPr>
            <a:stCxn id="263" idx="3"/>
            <a:endCxn id="270" idx="2"/>
          </p:cNvCxnSpPr>
          <p:nvPr/>
        </p:nvCxnSpPr>
        <p:spPr>
          <a:xfrm flipH="1" rot="10800000">
            <a:off x="5190906" y="2127733"/>
            <a:ext cx="203400" cy="580200"/>
          </a:xfrm>
          <a:prstGeom prst="straightConnector1">
            <a:avLst/>
          </a:prstGeom>
          <a:noFill/>
          <a:ln cap="flat" cmpd="sng" w="9525">
            <a:solidFill>
              <a:schemeClr val="dk2"/>
            </a:solidFill>
            <a:prstDash val="solid"/>
            <a:round/>
            <a:headEnd len="med" w="med" type="none"/>
            <a:tailEnd len="med" w="med" type="triangle"/>
          </a:ln>
        </p:spPr>
      </p:cxnSp>
      <p:cxnSp>
        <p:nvCxnSpPr>
          <p:cNvPr id="275" name="Google Shape;275;p30"/>
          <p:cNvCxnSpPr>
            <a:stCxn id="263" idx="3"/>
            <a:endCxn id="271" idx="2"/>
          </p:cNvCxnSpPr>
          <p:nvPr/>
        </p:nvCxnSpPr>
        <p:spPr>
          <a:xfrm>
            <a:off x="5190906" y="2707933"/>
            <a:ext cx="258600" cy="1486200"/>
          </a:xfrm>
          <a:prstGeom prst="straightConnector1">
            <a:avLst/>
          </a:prstGeom>
          <a:noFill/>
          <a:ln cap="flat" cmpd="sng" w="9525">
            <a:solidFill>
              <a:schemeClr val="dk2"/>
            </a:solidFill>
            <a:prstDash val="solid"/>
            <a:round/>
            <a:headEnd len="med" w="med" type="none"/>
            <a:tailEnd len="med" w="med" type="triangle"/>
          </a:ln>
        </p:spPr>
      </p:cxnSp>
      <p:sp>
        <p:nvSpPr>
          <p:cNvPr id="276" name="Google Shape;276;p30"/>
          <p:cNvSpPr/>
          <p:nvPr/>
        </p:nvSpPr>
        <p:spPr>
          <a:xfrm>
            <a:off x="1103822" y="2975535"/>
            <a:ext cx="192000" cy="208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30"/>
          <p:cNvCxnSpPr>
            <a:stCxn id="272" idx="2"/>
            <a:endCxn id="276" idx="6"/>
          </p:cNvCxnSpPr>
          <p:nvPr/>
        </p:nvCxnSpPr>
        <p:spPr>
          <a:xfrm flipH="1">
            <a:off x="1295841" y="3076959"/>
            <a:ext cx="4304400" cy="2700"/>
          </a:xfrm>
          <a:prstGeom prst="straightConnector1">
            <a:avLst/>
          </a:prstGeom>
          <a:noFill/>
          <a:ln cap="flat" cmpd="sng" w="9525">
            <a:solidFill>
              <a:schemeClr val="dk2"/>
            </a:solidFill>
            <a:prstDash val="solid"/>
            <a:round/>
            <a:headEnd len="med" w="med" type="none"/>
            <a:tailEnd len="med" w="med" type="triangle"/>
          </a:ln>
        </p:spPr>
      </p:cxnSp>
      <p:sp>
        <p:nvSpPr>
          <p:cNvPr id="278" name="Google Shape;278;p30"/>
          <p:cNvSpPr/>
          <p:nvPr/>
        </p:nvSpPr>
        <p:spPr>
          <a:xfrm>
            <a:off x="1103822" y="1417064"/>
            <a:ext cx="192000" cy="208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30"/>
          <p:cNvCxnSpPr>
            <a:stCxn id="270" idx="2"/>
            <a:endCxn id="278" idx="6"/>
          </p:cNvCxnSpPr>
          <p:nvPr/>
        </p:nvCxnSpPr>
        <p:spPr>
          <a:xfrm rot="10800000">
            <a:off x="1295710" y="1521311"/>
            <a:ext cx="4098600" cy="606300"/>
          </a:xfrm>
          <a:prstGeom prst="straightConnector1">
            <a:avLst/>
          </a:prstGeom>
          <a:noFill/>
          <a:ln cap="flat" cmpd="sng" w="9525">
            <a:solidFill>
              <a:schemeClr val="dk2"/>
            </a:solidFill>
            <a:prstDash val="solid"/>
            <a:round/>
            <a:headEnd len="med" w="med" type="none"/>
            <a:tailEnd len="med" w="med" type="triangle"/>
          </a:ln>
        </p:spPr>
      </p:cxnSp>
      <p:sp>
        <p:nvSpPr>
          <p:cNvPr id="280" name="Google Shape;280;p30"/>
          <p:cNvSpPr/>
          <p:nvPr/>
        </p:nvSpPr>
        <p:spPr>
          <a:xfrm>
            <a:off x="1295843" y="4400201"/>
            <a:ext cx="192000" cy="208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30"/>
          <p:cNvCxnSpPr>
            <a:stCxn id="271" idx="2"/>
            <a:endCxn id="280" idx="6"/>
          </p:cNvCxnSpPr>
          <p:nvPr/>
        </p:nvCxnSpPr>
        <p:spPr>
          <a:xfrm flipH="1">
            <a:off x="1487812" y="4194029"/>
            <a:ext cx="3961800" cy="310200"/>
          </a:xfrm>
          <a:prstGeom prst="straightConnector1">
            <a:avLst/>
          </a:prstGeom>
          <a:noFill/>
          <a:ln cap="flat" cmpd="sng" w="9525">
            <a:solidFill>
              <a:schemeClr val="dk2"/>
            </a:solidFill>
            <a:prstDash val="solid"/>
            <a:round/>
            <a:headEnd len="med" w="med" type="none"/>
            <a:tailEnd len="med" w="med" type="triangle"/>
          </a:ln>
        </p:spPr>
      </p:cxnSp>
      <p:sp>
        <p:nvSpPr>
          <p:cNvPr id="282" name="Google Shape;282;p30"/>
          <p:cNvSpPr txBox="1"/>
          <p:nvPr>
            <p:ph type="ctrTitle"/>
          </p:nvPr>
        </p:nvSpPr>
        <p:spPr>
          <a:xfrm>
            <a:off x="311700" y="163250"/>
            <a:ext cx="8520600" cy="9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sz="5000"/>
              <a:t>Dr</a:t>
            </a:r>
            <a:r>
              <a:rPr lang="nl" sz="5000"/>
              <a:t>iver situational awareness</a:t>
            </a:r>
            <a:endParaRPr sz="5000"/>
          </a:p>
        </p:txBody>
      </p:sp>
      <p:sp>
        <p:nvSpPr>
          <p:cNvPr id="283" name="Google Shape;283;p30"/>
          <p:cNvSpPr txBox="1"/>
          <p:nvPr/>
        </p:nvSpPr>
        <p:spPr>
          <a:xfrm>
            <a:off x="5127725" y="975050"/>
            <a:ext cx="1294200" cy="63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a:t>Look left</a:t>
            </a:r>
            <a:endParaRPr/>
          </a:p>
        </p:txBody>
      </p:sp>
      <p:sp>
        <p:nvSpPr>
          <p:cNvPr id="284" name="Google Shape;284;p30"/>
          <p:cNvSpPr txBox="1"/>
          <p:nvPr/>
        </p:nvSpPr>
        <p:spPr>
          <a:xfrm>
            <a:off x="4890550" y="4325100"/>
            <a:ext cx="2773200" cy="63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a:t>Look right (over shoulder)</a:t>
            </a:r>
            <a:endParaRPr/>
          </a:p>
        </p:txBody>
      </p:sp>
      <p:sp>
        <p:nvSpPr>
          <p:cNvPr id="285" name="Google Shape;285;p30"/>
          <p:cNvSpPr/>
          <p:nvPr/>
        </p:nvSpPr>
        <p:spPr>
          <a:xfrm flipH="1">
            <a:off x="7258000" y="1482725"/>
            <a:ext cx="459600" cy="2450400"/>
          </a:xfrm>
          <a:prstGeom prst="moon">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txBox="1"/>
          <p:nvPr/>
        </p:nvSpPr>
        <p:spPr>
          <a:xfrm>
            <a:off x="7482375" y="2390625"/>
            <a:ext cx="1294200" cy="63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a:t>Look forward</a:t>
            </a:r>
            <a:endParaRPr/>
          </a:p>
        </p:txBody>
      </p:sp>
      <p:cxnSp>
        <p:nvCxnSpPr>
          <p:cNvPr id="286" name="Google Shape;286;p30"/>
          <p:cNvCxnSpPr>
            <a:stCxn id="263" idx="3"/>
            <a:endCxn id="285" idx="0"/>
          </p:cNvCxnSpPr>
          <p:nvPr/>
        </p:nvCxnSpPr>
        <p:spPr>
          <a:xfrm flipH="1" rot="10800000">
            <a:off x="5190906" y="1482733"/>
            <a:ext cx="2067000" cy="1225200"/>
          </a:xfrm>
          <a:prstGeom prst="straightConnector1">
            <a:avLst/>
          </a:prstGeom>
          <a:noFill/>
          <a:ln cap="flat" cmpd="sng" w="9525">
            <a:solidFill>
              <a:schemeClr val="dk2"/>
            </a:solidFill>
            <a:prstDash val="lgDashDot"/>
            <a:round/>
            <a:headEnd len="med" w="med" type="none"/>
            <a:tailEnd len="med" w="med" type="triangle"/>
          </a:ln>
        </p:spPr>
      </p:cxnSp>
      <p:cxnSp>
        <p:nvCxnSpPr>
          <p:cNvPr id="287" name="Google Shape;287;p30"/>
          <p:cNvCxnSpPr>
            <a:stCxn id="263" idx="3"/>
            <a:endCxn id="285" idx="2"/>
          </p:cNvCxnSpPr>
          <p:nvPr/>
        </p:nvCxnSpPr>
        <p:spPr>
          <a:xfrm>
            <a:off x="5190906" y="2707933"/>
            <a:ext cx="2067000" cy="1225200"/>
          </a:xfrm>
          <a:prstGeom prst="straightConnector1">
            <a:avLst/>
          </a:prstGeom>
          <a:noFill/>
          <a:ln cap="flat" cmpd="sng" w="9525">
            <a:solidFill>
              <a:schemeClr val="dk2"/>
            </a:solidFill>
            <a:prstDash val="lgDashDot"/>
            <a:round/>
            <a:headEnd len="med" w="med" type="none"/>
            <a:tailEnd len="med" w="med" type="triangle"/>
          </a:ln>
        </p:spPr>
      </p:cxnSp>
      <p:sp>
        <p:nvSpPr>
          <p:cNvPr id="288" name="Google Shape;288;p30"/>
          <p:cNvSpPr/>
          <p:nvPr/>
        </p:nvSpPr>
        <p:spPr>
          <a:xfrm>
            <a:off x="2923225" y="2254575"/>
            <a:ext cx="409200" cy="12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2923225" y="3992900"/>
            <a:ext cx="409200" cy="12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5569475" y="3985875"/>
            <a:ext cx="409200" cy="12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5569475" y="2222150"/>
            <a:ext cx="409200" cy="12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6073495" y="2949525"/>
            <a:ext cx="1444800" cy="4236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
              <a:t>Driving direction</a:t>
            </a:r>
            <a:endParaRPr/>
          </a:p>
        </p:txBody>
      </p:sp>
      <p:sp>
        <p:nvSpPr>
          <p:cNvPr id="293" name="Google Shape;293;p30"/>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Driver Coach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Provide feedback to the human in the loop</a:t>
            </a:r>
            <a:endParaRPr/>
          </a:p>
        </p:txBody>
      </p:sp>
      <p:sp>
        <p:nvSpPr>
          <p:cNvPr id="299" name="Google Shape;299;p31"/>
          <p:cNvSpPr/>
          <p:nvPr/>
        </p:nvSpPr>
        <p:spPr>
          <a:xfrm>
            <a:off x="5456450" y="3226361"/>
            <a:ext cx="1285800" cy="89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Car</a:t>
            </a:r>
            <a:endParaRPr/>
          </a:p>
        </p:txBody>
      </p:sp>
      <p:pic>
        <p:nvPicPr>
          <p:cNvPr id="300" name="Google Shape;300;p31"/>
          <p:cNvPicPr preferRelativeResize="0"/>
          <p:nvPr/>
        </p:nvPicPr>
        <p:blipFill>
          <a:blip r:embed="rId3">
            <a:alphaModFix/>
          </a:blip>
          <a:stretch>
            <a:fillRect/>
          </a:stretch>
        </p:blipFill>
        <p:spPr>
          <a:xfrm>
            <a:off x="2368350" y="2830300"/>
            <a:ext cx="1285800" cy="1572300"/>
          </a:xfrm>
          <a:prstGeom prst="rect">
            <a:avLst/>
          </a:prstGeom>
          <a:noFill/>
          <a:ln>
            <a:noFill/>
          </a:ln>
        </p:spPr>
      </p:pic>
      <p:cxnSp>
        <p:nvCxnSpPr>
          <p:cNvPr id="301" name="Google Shape;301;p31"/>
          <p:cNvCxnSpPr>
            <a:stCxn id="300" idx="3"/>
            <a:endCxn id="299" idx="1"/>
          </p:cNvCxnSpPr>
          <p:nvPr/>
        </p:nvCxnSpPr>
        <p:spPr>
          <a:xfrm>
            <a:off x="3654150" y="3616450"/>
            <a:ext cx="1802400" cy="59400"/>
          </a:xfrm>
          <a:prstGeom prst="straightConnector1">
            <a:avLst/>
          </a:prstGeom>
          <a:noFill/>
          <a:ln cap="flat" cmpd="sng" w="38100">
            <a:solidFill>
              <a:schemeClr val="dk2"/>
            </a:solidFill>
            <a:prstDash val="solid"/>
            <a:round/>
            <a:headEnd len="med" w="med" type="none"/>
            <a:tailEnd len="med" w="med" type="triangle"/>
          </a:ln>
        </p:spPr>
      </p:cxnSp>
      <p:sp>
        <p:nvSpPr>
          <p:cNvPr id="302" name="Google Shape;302;p31"/>
          <p:cNvSpPr/>
          <p:nvPr/>
        </p:nvSpPr>
        <p:spPr>
          <a:xfrm>
            <a:off x="930075" y="3184208"/>
            <a:ext cx="910500" cy="89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Sensor</a:t>
            </a:r>
            <a:br>
              <a:rPr lang="nl"/>
            </a:br>
            <a:r>
              <a:rPr lang="nl"/>
              <a:t>Input</a:t>
            </a:r>
            <a:endParaRPr/>
          </a:p>
        </p:txBody>
      </p:sp>
      <p:sp>
        <p:nvSpPr>
          <p:cNvPr id="303" name="Google Shape;303;p31"/>
          <p:cNvSpPr/>
          <p:nvPr/>
        </p:nvSpPr>
        <p:spPr>
          <a:xfrm>
            <a:off x="3964450" y="3219758"/>
            <a:ext cx="996000" cy="89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Controls</a:t>
            </a:r>
            <a:endParaRPr/>
          </a:p>
        </p:txBody>
      </p:sp>
      <p:cxnSp>
        <p:nvCxnSpPr>
          <p:cNvPr id="304" name="Google Shape;304;p31"/>
          <p:cNvCxnSpPr>
            <a:stCxn id="302" idx="3"/>
            <a:endCxn id="300" idx="1"/>
          </p:cNvCxnSpPr>
          <p:nvPr/>
        </p:nvCxnSpPr>
        <p:spPr>
          <a:xfrm flipH="1" rot="10800000">
            <a:off x="1840575" y="3616508"/>
            <a:ext cx="527700" cy="17100"/>
          </a:xfrm>
          <a:prstGeom prst="straightConnector1">
            <a:avLst/>
          </a:prstGeom>
          <a:noFill/>
          <a:ln cap="flat" cmpd="sng" w="38100">
            <a:solidFill>
              <a:schemeClr val="dk2"/>
            </a:solidFill>
            <a:prstDash val="solid"/>
            <a:round/>
            <a:headEnd len="med" w="med" type="none"/>
            <a:tailEnd len="med" w="med" type="triangle"/>
          </a:ln>
        </p:spPr>
      </p:cxnSp>
      <p:cxnSp>
        <p:nvCxnSpPr>
          <p:cNvPr id="305" name="Google Shape;305;p31"/>
          <p:cNvCxnSpPr>
            <a:stCxn id="299" idx="3"/>
            <a:endCxn id="302" idx="1"/>
          </p:cNvCxnSpPr>
          <p:nvPr/>
        </p:nvCxnSpPr>
        <p:spPr>
          <a:xfrm rot="10800000">
            <a:off x="930050" y="3633461"/>
            <a:ext cx="5812200" cy="42300"/>
          </a:xfrm>
          <a:prstGeom prst="bentConnector5">
            <a:avLst>
              <a:gd fmla="val -4097" name="adj1"/>
              <a:gd fmla="val -2958367" name="adj2"/>
              <a:gd fmla="val 110424" name="adj3"/>
            </a:avLst>
          </a:prstGeom>
          <a:noFill/>
          <a:ln cap="flat" cmpd="sng" w="38100">
            <a:solidFill>
              <a:schemeClr val="dk2"/>
            </a:solidFill>
            <a:prstDash val="solid"/>
            <a:round/>
            <a:headEnd len="med" w="med" type="none"/>
            <a:tailEnd len="med" w="med" type="triangle"/>
          </a:ln>
        </p:spPr>
      </p:cxnSp>
      <p:sp>
        <p:nvSpPr>
          <p:cNvPr id="306" name="Google Shape;306;p31"/>
          <p:cNvSpPr/>
          <p:nvPr/>
        </p:nvSpPr>
        <p:spPr>
          <a:xfrm>
            <a:off x="3425650" y="1731375"/>
            <a:ext cx="996000" cy="89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t>Driver</a:t>
            </a:r>
            <a:br>
              <a:rPr lang="nl" sz="1200"/>
            </a:br>
            <a:r>
              <a:rPr lang="nl" sz="1200"/>
              <a:t>Monitoring</a:t>
            </a:r>
            <a:endParaRPr sz="1200"/>
          </a:p>
        </p:txBody>
      </p:sp>
      <p:cxnSp>
        <p:nvCxnSpPr>
          <p:cNvPr id="307" name="Google Shape;307;p31"/>
          <p:cNvCxnSpPr>
            <a:stCxn id="302" idx="0"/>
            <a:endCxn id="306" idx="1"/>
          </p:cNvCxnSpPr>
          <p:nvPr/>
        </p:nvCxnSpPr>
        <p:spPr>
          <a:xfrm rot="-5400000">
            <a:off x="1903725" y="1662308"/>
            <a:ext cx="1003500" cy="2040300"/>
          </a:xfrm>
          <a:prstGeom prst="bentConnector2">
            <a:avLst/>
          </a:prstGeom>
          <a:noFill/>
          <a:ln cap="flat" cmpd="sng" w="9525">
            <a:solidFill>
              <a:schemeClr val="dk2"/>
            </a:solidFill>
            <a:prstDash val="solid"/>
            <a:round/>
            <a:headEnd len="med" w="med" type="none"/>
            <a:tailEnd len="med" w="med" type="none"/>
          </a:ln>
        </p:spPr>
      </p:cxnSp>
      <p:cxnSp>
        <p:nvCxnSpPr>
          <p:cNvPr id="308" name="Google Shape;308;p31"/>
          <p:cNvCxnSpPr>
            <a:stCxn id="306" idx="2"/>
            <a:endCxn id="300" idx="0"/>
          </p:cNvCxnSpPr>
          <p:nvPr/>
        </p:nvCxnSpPr>
        <p:spPr>
          <a:xfrm rot="5400000">
            <a:off x="3367450" y="2274075"/>
            <a:ext cx="200100" cy="912300"/>
          </a:xfrm>
          <a:prstGeom prst="curvedConnector3">
            <a:avLst>
              <a:gd fmla="val 50006" name="adj1"/>
            </a:avLst>
          </a:prstGeom>
          <a:noFill/>
          <a:ln cap="flat" cmpd="sng" w="9525">
            <a:solidFill>
              <a:schemeClr val="dk2"/>
            </a:solidFill>
            <a:prstDash val="solid"/>
            <a:round/>
            <a:headEnd len="med" w="med" type="none"/>
            <a:tailEnd len="med" w="med" type="none"/>
          </a:ln>
        </p:spPr>
      </p:cxnSp>
      <p:cxnSp>
        <p:nvCxnSpPr>
          <p:cNvPr id="309" name="Google Shape;309;p31"/>
          <p:cNvCxnSpPr>
            <a:stCxn id="299" idx="0"/>
            <a:endCxn id="306" idx="3"/>
          </p:cNvCxnSpPr>
          <p:nvPr/>
        </p:nvCxnSpPr>
        <p:spPr>
          <a:xfrm flipH="1" rot="5400000">
            <a:off x="4737800" y="1864811"/>
            <a:ext cx="1045500" cy="1677600"/>
          </a:xfrm>
          <a:prstGeom prst="bentConnector2">
            <a:avLst/>
          </a:prstGeom>
          <a:noFill/>
          <a:ln cap="flat" cmpd="sng" w="9525">
            <a:solidFill>
              <a:schemeClr val="dk2"/>
            </a:solidFill>
            <a:prstDash val="solid"/>
            <a:round/>
            <a:headEnd len="med" w="med" type="none"/>
            <a:tailEnd len="med" w="med" type="none"/>
          </a:ln>
        </p:spPr>
      </p:cxnSp>
      <p:sp>
        <p:nvSpPr>
          <p:cNvPr id="310" name="Google Shape;310;p31"/>
          <p:cNvSpPr/>
          <p:nvPr/>
        </p:nvSpPr>
        <p:spPr>
          <a:xfrm>
            <a:off x="4615275" y="1017725"/>
            <a:ext cx="996000" cy="89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t>Traffic</a:t>
            </a:r>
            <a:endParaRPr sz="1200"/>
          </a:p>
          <a:p>
            <a:pPr indent="0" lvl="0" marL="0" rtl="0" algn="ctr">
              <a:spcBef>
                <a:spcPts val="0"/>
              </a:spcBef>
              <a:spcAft>
                <a:spcPts val="0"/>
              </a:spcAft>
              <a:buNone/>
            </a:pPr>
            <a:r>
              <a:rPr lang="nl" sz="1200"/>
              <a:t>rules</a:t>
            </a:r>
            <a:endParaRPr sz="1200"/>
          </a:p>
        </p:txBody>
      </p:sp>
      <p:sp>
        <p:nvSpPr>
          <p:cNvPr id="311" name="Google Shape;311;p31"/>
          <p:cNvSpPr/>
          <p:nvPr/>
        </p:nvSpPr>
        <p:spPr>
          <a:xfrm>
            <a:off x="2092500" y="1017725"/>
            <a:ext cx="996000" cy="89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t>Safe driving</a:t>
            </a:r>
            <a:endParaRPr sz="1200"/>
          </a:p>
          <a:p>
            <a:pPr indent="0" lvl="0" marL="0" rtl="0" algn="ctr">
              <a:spcBef>
                <a:spcPts val="0"/>
              </a:spcBef>
              <a:spcAft>
                <a:spcPts val="0"/>
              </a:spcAft>
              <a:buNone/>
            </a:pPr>
            <a:r>
              <a:rPr lang="nl" sz="1200"/>
              <a:t>rules</a:t>
            </a:r>
            <a:endParaRPr sz="1200"/>
          </a:p>
        </p:txBody>
      </p:sp>
      <p:pic>
        <p:nvPicPr>
          <p:cNvPr id="312" name="Google Shape;312;p31"/>
          <p:cNvPicPr preferRelativeResize="0"/>
          <p:nvPr/>
        </p:nvPicPr>
        <p:blipFill>
          <a:blip r:embed="rId4">
            <a:alphaModFix/>
          </a:blip>
          <a:stretch>
            <a:fillRect/>
          </a:stretch>
        </p:blipFill>
        <p:spPr>
          <a:xfrm>
            <a:off x="6366913" y="1309225"/>
            <a:ext cx="2619375" cy="1743075"/>
          </a:xfrm>
          <a:prstGeom prst="rect">
            <a:avLst/>
          </a:prstGeom>
          <a:noFill/>
          <a:ln>
            <a:noFill/>
          </a:ln>
          <a:effectLst>
            <a:outerShdw blurRad="57150" rotWithShape="0" algn="bl" dir="5400000" dist="19050">
              <a:srgbClr val="000000">
                <a:alpha val="50000"/>
              </a:srgbClr>
            </a:outerShdw>
          </a:effectLst>
        </p:spPr>
      </p:pic>
      <p:cxnSp>
        <p:nvCxnSpPr>
          <p:cNvPr id="313" name="Google Shape;313;p31"/>
          <p:cNvCxnSpPr>
            <a:stCxn id="311" idx="3"/>
            <a:endCxn id="306" idx="0"/>
          </p:cNvCxnSpPr>
          <p:nvPr/>
        </p:nvCxnSpPr>
        <p:spPr>
          <a:xfrm>
            <a:off x="3088500" y="1467125"/>
            <a:ext cx="835200" cy="264300"/>
          </a:xfrm>
          <a:prstGeom prst="curvedConnector2">
            <a:avLst/>
          </a:prstGeom>
          <a:noFill/>
          <a:ln cap="flat" cmpd="sng" w="9525">
            <a:solidFill>
              <a:schemeClr val="dk2"/>
            </a:solidFill>
            <a:prstDash val="solid"/>
            <a:round/>
            <a:headEnd len="med" w="med" type="none"/>
            <a:tailEnd len="med" w="med" type="none"/>
          </a:ln>
        </p:spPr>
      </p:cxnSp>
      <p:cxnSp>
        <p:nvCxnSpPr>
          <p:cNvPr id="314" name="Google Shape;314;p31"/>
          <p:cNvCxnSpPr>
            <a:stCxn id="306" idx="0"/>
            <a:endCxn id="310" idx="1"/>
          </p:cNvCxnSpPr>
          <p:nvPr/>
        </p:nvCxnSpPr>
        <p:spPr>
          <a:xfrm rot="-5400000">
            <a:off x="4137250" y="1253475"/>
            <a:ext cx="264300" cy="691500"/>
          </a:xfrm>
          <a:prstGeom prst="curvedConnector2">
            <a:avLst/>
          </a:prstGeom>
          <a:noFill/>
          <a:ln cap="flat" cmpd="sng" w="9525">
            <a:solidFill>
              <a:schemeClr val="dk2"/>
            </a:solidFill>
            <a:prstDash val="solid"/>
            <a:round/>
            <a:headEnd len="med" w="med" type="none"/>
            <a:tailEnd len="med" w="med" type="none"/>
          </a:ln>
        </p:spPr>
      </p:cxnSp>
      <p:sp>
        <p:nvSpPr>
          <p:cNvPr id="315" name="Google Shape;315;p31"/>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Driver Coach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Contents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Introduction</a:t>
            </a:r>
            <a:endParaRPr/>
          </a:p>
          <a:p>
            <a:pPr indent="-317500" lvl="1" marL="914400" rtl="0" algn="l">
              <a:spcBef>
                <a:spcPts val="0"/>
              </a:spcBef>
              <a:spcAft>
                <a:spcPts val="0"/>
              </a:spcAft>
              <a:buSzPts val="1400"/>
              <a:buChar char="○"/>
            </a:pPr>
            <a:r>
              <a:rPr lang="nl"/>
              <a:t>Purpose and scope of this presentation</a:t>
            </a:r>
            <a:endParaRPr/>
          </a:p>
          <a:p>
            <a:pPr indent="-342900" lvl="0" marL="457200" rtl="0" algn="l">
              <a:spcBef>
                <a:spcPts val="0"/>
              </a:spcBef>
              <a:spcAft>
                <a:spcPts val="0"/>
              </a:spcAft>
              <a:buSzPts val="1800"/>
              <a:buChar char="●"/>
            </a:pPr>
            <a:r>
              <a:rPr lang="nl"/>
              <a:t>Traffic accidents don’t just happen, the have causes</a:t>
            </a:r>
            <a:endParaRPr/>
          </a:p>
          <a:p>
            <a:pPr indent="-342900" lvl="0" marL="457200" rtl="0" algn="l">
              <a:spcBef>
                <a:spcPts val="0"/>
              </a:spcBef>
              <a:spcAft>
                <a:spcPts val="0"/>
              </a:spcAft>
              <a:buSzPts val="1800"/>
              <a:buChar char="●"/>
            </a:pPr>
            <a:r>
              <a:rPr lang="nl"/>
              <a:t>Vehicle Driving Safety monitoring system</a:t>
            </a:r>
            <a:endParaRPr/>
          </a:p>
          <a:p>
            <a:pPr indent="-317500" lvl="1" marL="914400" rtl="0" algn="l">
              <a:spcBef>
                <a:spcPts val="0"/>
              </a:spcBef>
              <a:spcAft>
                <a:spcPts val="0"/>
              </a:spcAft>
              <a:buSzPts val="1400"/>
              <a:buChar char="○"/>
            </a:pPr>
            <a:r>
              <a:rPr lang="nl"/>
              <a:t>Distracted driving and dangerous behaviour increase risk</a:t>
            </a:r>
            <a:endParaRPr/>
          </a:p>
          <a:p>
            <a:pPr indent="-317500" lvl="1" marL="914400" rtl="0" algn="l">
              <a:spcBef>
                <a:spcPts val="0"/>
              </a:spcBef>
              <a:spcAft>
                <a:spcPts val="0"/>
              </a:spcAft>
              <a:buSzPts val="1400"/>
              <a:buChar char="○"/>
            </a:pPr>
            <a:r>
              <a:rPr lang="nl"/>
              <a:t>How to identify and prevent risky situations</a:t>
            </a:r>
            <a:endParaRPr/>
          </a:p>
          <a:p>
            <a:pPr indent="-317500" lvl="1" marL="914400" rtl="0" algn="l">
              <a:spcBef>
                <a:spcPts val="0"/>
              </a:spcBef>
              <a:spcAft>
                <a:spcPts val="0"/>
              </a:spcAft>
              <a:buSzPts val="1400"/>
              <a:buChar char="○"/>
            </a:pPr>
            <a:r>
              <a:rPr lang="nl"/>
              <a:t>Providing feedback to driver to reduce accidents</a:t>
            </a:r>
            <a:endParaRPr/>
          </a:p>
          <a:p>
            <a:pPr indent="-342900" lvl="0" marL="457200" rtl="0" algn="l">
              <a:spcBef>
                <a:spcPts val="0"/>
              </a:spcBef>
              <a:spcAft>
                <a:spcPts val="0"/>
              </a:spcAft>
              <a:buSzPts val="1800"/>
              <a:buChar char="●"/>
            </a:pPr>
            <a:r>
              <a:rPr lang="nl"/>
              <a:t>Road safety ECO system</a:t>
            </a:r>
            <a:endParaRPr/>
          </a:p>
          <a:p>
            <a:pPr indent="-317500" lvl="1" marL="914400" rtl="0" algn="l">
              <a:spcBef>
                <a:spcPts val="0"/>
              </a:spcBef>
              <a:spcAft>
                <a:spcPts val="0"/>
              </a:spcAft>
              <a:buSzPts val="1400"/>
              <a:buChar char="○"/>
            </a:pPr>
            <a:r>
              <a:rPr lang="nl"/>
              <a:t>Multi party i</a:t>
            </a:r>
            <a:r>
              <a:rPr lang="nl"/>
              <a:t>nformation sharing can make driving safer</a:t>
            </a:r>
            <a:endParaRPr/>
          </a:p>
          <a:p>
            <a:pPr indent="-317500" lvl="1" marL="914400" rtl="0" algn="l">
              <a:spcBef>
                <a:spcPts val="0"/>
              </a:spcBef>
              <a:spcAft>
                <a:spcPts val="0"/>
              </a:spcAft>
              <a:buSzPts val="1400"/>
              <a:buChar char="○"/>
            </a:pPr>
            <a:r>
              <a:rPr lang="nl"/>
              <a:t>Signalling dangerous situations without fear for </a:t>
            </a:r>
            <a:r>
              <a:rPr lang="nl"/>
              <a:t>repercussion</a:t>
            </a:r>
            <a:endParaRPr/>
          </a:p>
          <a:p>
            <a:pPr indent="-317500" lvl="1" marL="914400" rtl="0" algn="l">
              <a:spcBef>
                <a:spcPts val="0"/>
              </a:spcBef>
              <a:spcAft>
                <a:spcPts val="0"/>
              </a:spcAft>
              <a:buSzPts val="1400"/>
              <a:buChar char="○"/>
            </a:pPr>
            <a:r>
              <a:rPr lang="nl"/>
              <a:t>How drivers and organisations work together to make driving safer</a:t>
            </a:r>
            <a:endParaRPr/>
          </a:p>
          <a:p>
            <a:pPr indent="-342900" lvl="0" marL="457200" rtl="0" algn="l">
              <a:spcBef>
                <a:spcPts val="0"/>
              </a:spcBef>
              <a:spcAft>
                <a:spcPts val="0"/>
              </a:spcAft>
              <a:buSzPts val="1800"/>
              <a:buChar char="●"/>
            </a:pPr>
            <a:r>
              <a:rPr lang="nl"/>
              <a:t>What to do next</a:t>
            </a:r>
            <a:endParaRPr/>
          </a:p>
        </p:txBody>
      </p:sp>
      <p:pic>
        <p:nvPicPr>
          <p:cNvPr id="67" name="Google Shape;67;p14"/>
          <p:cNvPicPr preferRelativeResize="0"/>
          <p:nvPr/>
        </p:nvPicPr>
        <p:blipFill>
          <a:blip r:embed="rId3">
            <a:alphaModFix/>
          </a:blip>
          <a:stretch>
            <a:fillRect/>
          </a:stretch>
        </p:blipFill>
        <p:spPr>
          <a:xfrm>
            <a:off x="6586938" y="2823600"/>
            <a:ext cx="2274061" cy="1516776"/>
          </a:xfrm>
          <a:prstGeom prst="rect">
            <a:avLst/>
          </a:prstGeom>
          <a:noFill/>
          <a:ln>
            <a:noFill/>
          </a:ln>
        </p:spPr>
      </p:pic>
      <p:sp>
        <p:nvSpPr>
          <p:cNvPr id="68" name="Google Shape;68;p14"/>
          <p:cNvSpPr txBox="1"/>
          <p:nvPr/>
        </p:nvSpPr>
        <p:spPr>
          <a:xfrm>
            <a:off x="6643675" y="4568875"/>
            <a:ext cx="21606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a:t>Personal driver coach</a:t>
            </a:r>
            <a:endParaRPr/>
          </a:p>
        </p:txBody>
      </p:sp>
      <p:grpSp>
        <p:nvGrpSpPr>
          <p:cNvPr id="69" name="Google Shape;69;p14"/>
          <p:cNvGrpSpPr/>
          <p:nvPr/>
        </p:nvGrpSpPr>
        <p:grpSpPr>
          <a:xfrm>
            <a:off x="6283652" y="810275"/>
            <a:ext cx="2880651" cy="1842825"/>
            <a:chOff x="4800177" y="889250"/>
            <a:chExt cx="2880651" cy="1842825"/>
          </a:xfrm>
        </p:grpSpPr>
        <p:pic>
          <p:nvPicPr>
            <p:cNvPr id="70" name="Google Shape;70;p14"/>
            <p:cNvPicPr preferRelativeResize="0"/>
            <p:nvPr/>
          </p:nvPicPr>
          <p:blipFill>
            <a:blip r:embed="rId4">
              <a:alphaModFix/>
            </a:blip>
            <a:stretch>
              <a:fillRect/>
            </a:stretch>
          </p:blipFill>
          <p:spPr>
            <a:xfrm>
              <a:off x="4800177" y="889250"/>
              <a:ext cx="2880651" cy="1641225"/>
            </a:xfrm>
            <a:prstGeom prst="rect">
              <a:avLst/>
            </a:prstGeom>
            <a:noFill/>
            <a:ln>
              <a:noFill/>
            </a:ln>
          </p:spPr>
        </p:pic>
        <p:sp>
          <p:nvSpPr>
            <p:cNvPr id="71" name="Google Shape;71;p14"/>
            <p:cNvSpPr txBox="1"/>
            <p:nvPr/>
          </p:nvSpPr>
          <p:spPr>
            <a:xfrm>
              <a:off x="5160200" y="2530475"/>
              <a:ext cx="21606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a:t>feedback</a:t>
              </a:r>
              <a:endParaRPr/>
            </a:p>
          </p:txBody>
        </p:sp>
      </p:grpSp>
      <p:sp>
        <p:nvSpPr>
          <p:cNvPr id="72" name="Google Shape;72;p14"/>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p:nvPr/>
        </p:nvSpPr>
        <p:spPr>
          <a:xfrm>
            <a:off x="7347000" y="149100"/>
            <a:ext cx="1549200" cy="4695000"/>
          </a:xfrm>
          <a:prstGeom prst="roundRect">
            <a:avLst>
              <a:gd fmla="val 16667" name="adj"/>
            </a:avLst>
          </a:prstGeom>
          <a:solidFill>
            <a:srgbClr val="FFE5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nl"/>
              <a:t>System services</a:t>
            </a:r>
            <a:endParaRPr/>
          </a:p>
        </p:txBody>
      </p:sp>
      <p:sp>
        <p:nvSpPr>
          <p:cNvPr id="321" name="Google Shape;321;p32"/>
          <p:cNvSpPr/>
          <p:nvPr/>
        </p:nvSpPr>
        <p:spPr>
          <a:xfrm>
            <a:off x="1834850" y="120625"/>
            <a:ext cx="1703700" cy="4695000"/>
          </a:xfrm>
          <a:prstGeom prst="roundRect">
            <a:avLst>
              <a:gd fmla="val 16667" name="adj"/>
            </a:avLst>
          </a:prstGeom>
          <a:solidFill>
            <a:srgbClr val="FFE5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nl"/>
              <a:t>Features</a:t>
            </a:r>
            <a:endParaRPr/>
          </a:p>
        </p:txBody>
      </p:sp>
      <p:sp>
        <p:nvSpPr>
          <p:cNvPr id="322" name="Google Shape;322;p32"/>
          <p:cNvSpPr/>
          <p:nvPr/>
        </p:nvSpPr>
        <p:spPr>
          <a:xfrm>
            <a:off x="5592200" y="120625"/>
            <a:ext cx="1549200" cy="4695000"/>
          </a:xfrm>
          <a:prstGeom prst="roundRect">
            <a:avLst>
              <a:gd fmla="val 16667" name="adj"/>
            </a:avLst>
          </a:prstGeom>
          <a:solidFill>
            <a:srgbClr val="FFE5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nl"/>
              <a:t>Driver state</a:t>
            </a:r>
            <a:endParaRPr/>
          </a:p>
        </p:txBody>
      </p:sp>
      <p:sp>
        <p:nvSpPr>
          <p:cNvPr id="323" name="Google Shape;323;p32"/>
          <p:cNvSpPr/>
          <p:nvPr/>
        </p:nvSpPr>
        <p:spPr>
          <a:xfrm>
            <a:off x="158075" y="120900"/>
            <a:ext cx="1549200" cy="4695000"/>
          </a:xfrm>
          <a:prstGeom prst="roundRect">
            <a:avLst>
              <a:gd fmla="val 16667" name="adj"/>
            </a:avLst>
          </a:prstGeom>
          <a:solidFill>
            <a:srgbClr val="FFE5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nl"/>
              <a:t>Sensors</a:t>
            </a:r>
            <a:endParaRPr/>
          </a:p>
        </p:txBody>
      </p:sp>
      <p:sp>
        <p:nvSpPr>
          <p:cNvPr id="324" name="Google Shape;324;p32"/>
          <p:cNvSpPr/>
          <p:nvPr/>
        </p:nvSpPr>
        <p:spPr>
          <a:xfrm>
            <a:off x="311645" y="775052"/>
            <a:ext cx="1233600" cy="6675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Camera</a:t>
            </a:r>
            <a:endParaRPr/>
          </a:p>
        </p:txBody>
      </p:sp>
      <p:sp>
        <p:nvSpPr>
          <p:cNvPr id="325" name="Google Shape;325;p32"/>
          <p:cNvSpPr/>
          <p:nvPr/>
        </p:nvSpPr>
        <p:spPr>
          <a:xfrm>
            <a:off x="7557875" y="1558214"/>
            <a:ext cx="1127700" cy="5496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Buzzer</a:t>
            </a:r>
            <a:endParaRPr/>
          </a:p>
        </p:txBody>
      </p:sp>
      <p:sp>
        <p:nvSpPr>
          <p:cNvPr id="326" name="Google Shape;326;p32"/>
          <p:cNvSpPr/>
          <p:nvPr/>
        </p:nvSpPr>
        <p:spPr>
          <a:xfrm>
            <a:off x="1968099" y="2002561"/>
            <a:ext cx="1467600" cy="6135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Gaze direction</a:t>
            </a:r>
            <a:endParaRPr/>
          </a:p>
        </p:txBody>
      </p:sp>
      <p:sp>
        <p:nvSpPr>
          <p:cNvPr id="327" name="Google Shape;327;p32"/>
          <p:cNvSpPr/>
          <p:nvPr/>
        </p:nvSpPr>
        <p:spPr>
          <a:xfrm>
            <a:off x="311645" y="1525542"/>
            <a:ext cx="1233600" cy="6675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Acceleration</a:t>
            </a:r>
            <a:endParaRPr/>
          </a:p>
        </p:txBody>
      </p:sp>
      <p:sp>
        <p:nvSpPr>
          <p:cNvPr id="328" name="Google Shape;328;p32"/>
          <p:cNvSpPr/>
          <p:nvPr/>
        </p:nvSpPr>
        <p:spPr>
          <a:xfrm>
            <a:off x="311645" y="2276032"/>
            <a:ext cx="1233600" cy="6675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Velocity</a:t>
            </a:r>
            <a:endParaRPr/>
          </a:p>
        </p:txBody>
      </p:sp>
      <p:sp>
        <p:nvSpPr>
          <p:cNvPr id="329" name="Google Shape;329;p32"/>
          <p:cNvSpPr/>
          <p:nvPr/>
        </p:nvSpPr>
        <p:spPr>
          <a:xfrm>
            <a:off x="1968108" y="3411266"/>
            <a:ext cx="1467600" cy="613500"/>
          </a:xfrm>
          <a:prstGeom prst="roundRect">
            <a:avLst>
              <a:gd fmla="val 16667" name="adj"/>
            </a:avLst>
          </a:prstGeom>
          <a:solidFill>
            <a:srgbClr val="CCCC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Hand </a:t>
            </a:r>
            <a:r>
              <a:rPr lang="nl"/>
              <a:t>position</a:t>
            </a:r>
            <a:endParaRPr/>
          </a:p>
        </p:txBody>
      </p:sp>
      <p:sp>
        <p:nvSpPr>
          <p:cNvPr id="330" name="Google Shape;330;p32"/>
          <p:cNvSpPr/>
          <p:nvPr/>
        </p:nvSpPr>
        <p:spPr>
          <a:xfrm>
            <a:off x="1968108" y="2706907"/>
            <a:ext cx="1467600" cy="6135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Eyes</a:t>
            </a:r>
            <a:br>
              <a:rPr lang="nl"/>
            </a:br>
            <a:r>
              <a:rPr lang="nl"/>
              <a:t>closed / blink</a:t>
            </a:r>
            <a:endParaRPr/>
          </a:p>
        </p:txBody>
      </p:sp>
      <p:sp>
        <p:nvSpPr>
          <p:cNvPr id="331" name="Google Shape;331;p32"/>
          <p:cNvSpPr/>
          <p:nvPr/>
        </p:nvSpPr>
        <p:spPr>
          <a:xfrm>
            <a:off x="1968108" y="4115623"/>
            <a:ext cx="1467600" cy="6135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Distraction</a:t>
            </a:r>
            <a:endParaRPr/>
          </a:p>
        </p:txBody>
      </p:sp>
      <p:sp>
        <p:nvSpPr>
          <p:cNvPr id="332" name="Google Shape;332;p32"/>
          <p:cNvSpPr/>
          <p:nvPr/>
        </p:nvSpPr>
        <p:spPr>
          <a:xfrm>
            <a:off x="1968108" y="1298220"/>
            <a:ext cx="1467600" cy="6135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Head pose</a:t>
            </a:r>
            <a:endParaRPr/>
          </a:p>
        </p:txBody>
      </p:sp>
      <p:sp>
        <p:nvSpPr>
          <p:cNvPr id="333" name="Google Shape;333;p32"/>
          <p:cNvSpPr/>
          <p:nvPr/>
        </p:nvSpPr>
        <p:spPr>
          <a:xfrm>
            <a:off x="1968108" y="593850"/>
            <a:ext cx="1467600" cy="613500"/>
          </a:xfrm>
          <a:prstGeom prst="roundRect">
            <a:avLst>
              <a:gd fmla="val 16667" name="adj"/>
            </a:avLst>
          </a:prstGeom>
          <a:solidFill>
            <a:srgbClr val="D9D9D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Driver</a:t>
            </a:r>
            <a:endParaRPr/>
          </a:p>
          <a:p>
            <a:pPr indent="0" lvl="0" marL="0" rtl="0" algn="ctr">
              <a:spcBef>
                <a:spcPts val="0"/>
              </a:spcBef>
              <a:spcAft>
                <a:spcPts val="0"/>
              </a:spcAft>
              <a:buNone/>
            </a:pPr>
            <a:r>
              <a:rPr lang="nl"/>
              <a:t>recognition</a:t>
            </a:r>
            <a:endParaRPr/>
          </a:p>
        </p:txBody>
      </p:sp>
      <p:sp>
        <p:nvSpPr>
          <p:cNvPr id="334" name="Google Shape;334;p32"/>
          <p:cNvSpPr/>
          <p:nvPr/>
        </p:nvSpPr>
        <p:spPr>
          <a:xfrm>
            <a:off x="5735744" y="2965050"/>
            <a:ext cx="1262100" cy="6759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Drowsy</a:t>
            </a:r>
            <a:endParaRPr/>
          </a:p>
        </p:txBody>
      </p:sp>
      <p:sp>
        <p:nvSpPr>
          <p:cNvPr id="335" name="Google Shape;335;p32"/>
          <p:cNvSpPr/>
          <p:nvPr/>
        </p:nvSpPr>
        <p:spPr>
          <a:xfrm>
            <a:off x="5735744" y="2189150"/>
            <a:ext cx="1262100" cy="6759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Distracted</a:t>
            </a:r>
            <a:endParaRPr/>
          </a:p>
        </p:txBody>
      </p:sp>
      <p:sp>
        <p:nvSpPr>
          <p:cNvPr id="336" name="Google Shape;336;p32"/>
          <p:cNvSpPr/>
          <p:nvPr/>
        </p:nvSpPr>
        <p:spPr>
          <a:xfrm>
            <a:off x="5735744" y="1413250"/>
            <a:ext cx="1262100" cy="6759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Alert</a:t>
            </a:r>
            <a:endParaRPr/>
          </a:p>
        </p:txBody>
      </p:sp>
      <p:sp>
        <p:nvSpPr>
          <p:cNvPr id="337" name="Google Shape;337;p32"/>
          <p:cNvSpPr/>
          <p:nvPr/>
        </p:nvSpPr>
        <p:spPr>
          <a:xfrm>
            <a:off x="311645" y="3077249"/>
            <a:ext cx="1233600" cy="667500"/>
          </a:xfrm>
          <a:prstGeom prst="roundRect">
            <a:avLst>
              <a:gd fmla="val 16667" name="adj"/>
            </a:avLst>
          </a:prstGeom>
          <a:solidFill>
            <a:srgbClr val="D9D9D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GPS location</a:t>
            </a:r>
            <a:endParaRPr/>
          </a:p>
        </p:txBody>
      </p:sp>
      <p:sp>
        <p:nvSpPr>
          <p:cNvPr id="338" name="Google Shape;338;p32"/>
          <p:cNvSpPr/>
          <p:nvPr/>
        </p:nvSpPr>
        <p:spPr>
          <a:xfrm>
            <a:off x="311645" y="3878474"/>
            <a:ext cx="1233600" cy="667500"/>
          </a:xfrm>
          <a:prstGeom prst="roundRect">
            <a:avLst>
              <a:gd fmla="val 16667" name="adj"/>
            </a:avLst>
          </a:prstGeom>
          <a:solidFill>
            <a:srgbClr val="D9D9D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Indicator lights</a:t>
            </a:r>
            <a:endParaRPr/>
          </a:p>
        </p:txBody>
      </p:sp>
      <p:sp>
        <p:nvSpPr>
          <p:cNvPr id="339" name="Google Shape;339;p32"/>
          <p:cNvSpPr/>
          <p:nvPr/>
        </p:nvSpPr>
        <p:spPr>
          <a:xfrm>
            <a:off x="7557875" y="902550"/>
            <a:ext cx="1127700" cy="549600"/>
          </a:xfrm>
          <a:prstGeom prst="roundRect">
            <a:avLst>
              <a:gd fmla="val 16667" name="adj"/>
            </a:avLst>
          </a:prstGeom>
          <a:solidFill>
            <a:srgbClr val="D9D9D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Display</a:t>
            </a:r>
            <a:endParaRPr/>
          </a:p>
        </p:txBody>
      </p:sp>
      <p:sp>
        <p:nvSpPr>
          <p:cNvPr id="340" name="Google Shape;340;p32"/>
          <p:cNvSpPr/>
          <p:nvPr/>
        </p:nvSpPr>
        <p:spPr>
          <a:xfrm>
            <a:off x="7557875" y="2869537"/>
            <a:ext cx="1127700" cy="5496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Memory</a:t>
            </a:r>
            <a:endParaRPr/>
          </a:p>
        </p:txBody>
      </p:sp>
      <p:sp>
        <p:nvSpPr>
          <p:cNvPr id="341" name="Google Shape;341;p32"/>
          <p:cNvSpPr/>
          <p:nvPr/>
        </p:nvSpPr>
        <p:spPr>
          <a:xfrm>
            <a:off x="7557875" y="2213872"/>
            <a:ext cx="1127700" cy="5496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Processor</a:t>
            </a:r>
            <a:endParaRPr/>
          </a:p>
        </p:txBody>
      </p:sp>
      <p:sp>
        <p:nvSpPr>
          <p:cNvPr id="342" name="Google Shape;342;p32"/>
          <p:cNvSpPr/>
          <p:nvPr/>
        </p:nvSpPr>
        <p:spPr>
          <a:xfrm>
            <a:off x="7557875" y="3525196"/>
            <a:ext cx="1127700" cy="5496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Storage</a:t>
            </a:r>
            <a:endParaRPr/>
          </a:p>
        </p:txBody>
      </p:sp>
      <p:sp>
        <p:nvSpPr>
          <p:cNvPr id="343" name="Google Shape;343;p32"/>
          <p:cNvSpPr/>
          <p:nvPr/>
        </p:nvSpPr>
        <p:spPr>
          <a:xfrm>
            <a:off x="3713525" y="1773500"/>
            <a:ext cx="1703700" cy="3047100"/>
          </a:xfrm>
          <a:prstGeom prst="roundRect">
            <a:avLst>
              <a:gd fmla="val 16667" name="adj"/>
            </a:avLst>
          </a:prstGeom>
          <a:solidFill>
            <a:srgbClr val="FFE5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nl"/>
              <a:t>Algorithm</a:t>
            </a:r>
            <a:endParaRPr/>
          </a:p>
        </p:txBody>
      </p:sp>
      <p:sp>
        <p:nvSpPr>
          <p:cNvPr id="344" name="Google Shape;344;p32"/>
          <p:cNvSpPr/>
          <p:nvPr/>
        </p:nvSpPr>
        <p:spPr>
          <a:xfrm>
            <a:off x="3934319" y="2251450"/>
            <a:ext cx="1262100" cy="675900"/>
          </a:xfrm>
          <a:prstGeom prst="roundRect">
            <a:avLst>
              <a:gd fmla="val 16667" name="adj"/>
            </a:avLst>
          </a:prstGeom>
          <a:solidFill>
            <a:srgbClr val="D9D9D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Machine learning</a:t>
            </a:r>
            <a:endParaRPr/>
          </a:p>
        </p:txBody>
      </p:sp>
      <p:sp>
        <p:nvSpPr>
          <p:cNvPr id="345" name="Google Shape;345;p32"/>
          <p:cNvSpPr/>
          <p:nvPr/>
        </p:nvSpPr>
        <p:spPr>
          <a:xfrm>
            <a:off x="3934319" y="3035250"/>
            <a:ext cx="1262100" cy="6759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State machine</a:t>
            </a:r>
            <a:endParaRPr/>
          </a:p>
        </p:txBody>
      </p:sp>
      <p:sp>
        <p:nvSpPr>
          <p:cNvPr id="346" name="Google Shape;346;p32"/>
          <p:cNvSpPr/>
          <p:nvPr/>
        </p:nvSpPr>
        <p:spPr>
          <a:xfrm>
            <a:off x="3934319" y="3868475"/>
            <a:ext cx="1262100" cy="6759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Rules &amp;</a:t>
            </a:r>
            <a:endParaRPr/>
          </a:p>
          <a:p>
            <a:pPr indent="0" lvl="0" marL="0" rtl="0" algn="ctr">
              <a:spcBef>
                <a:spcPts val="0"/>
              </a:spcBef>
              <a:spcAft>
                <a:spcPts val="0"/>
              </a:spcAft>
              <a:buNone/>
            </a:pPr>
            <a:r>
              <a:rPr lang="nl"/>
              <a:t>parameters</a:t>
            </a:r>
            <a:endParaRPr/>
          </a:p>
        </p:txBody>
      </p:sp>
      <p:sp>
        <p:nvSpPr>
          <p:cNvPr id="347" name="Google Shape;347;p32"/>
          <p:cNvSpPr/>
          <p:nvPr/>
        </p:nvSpPr>
        <p:spPr>
          <a:xfrm>
            <a:off x="556925" y="1240100"/>
            <a:ext cx="751500" cy="245400"/>
          </a:xfrm>
          <a:prstGeom prst="roundRect">
            <a:avLst>
              <a:gd fmla="val 16667" name="adj"/>
            </a:avLst>
          </a:prstGeom>
          <a:solidFill>
            <a:srgbClr val="CCCC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100"/>
              <a:t>Infrared</a:t>
            </a:r>
            <a:endParaRPr sz="1100"/>
          </a:p>
        </p:txBody>
      </p:sp>
      <p:sp>
        <p:nvSpPr>
          <p:cNvPr id="348" name="Google Shape;348;p32"/>
          <p:cNvSpPr/>
          <p:nvPr/>
        </p:nvSpPr>
        <p:spPr>
          <a:xfrm>
            <a:off x="7557750" y="4180857"/>
            <a:ext cx="1127700" cy="5496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a:t>Network</a:t>
            </a:r>
            <a:endParaRPr/>
          </a:p>
        </p:txBody>
      </p:sp>
      <p:pic>
        <p:nvPicPr>
          <p:cNvPr id="349" name="Google Shape;349;p32"/>
          <p:cNvPicPr preferRelativeResize="0"/>
          <p:nvPr/>
        </p:nvPicPr>
        <p:blipFill>
          <a:blip r:embed="rId3">
            <a:alphaModFix/>
          </a:blip>
          <a:stretch>
            <a:fillRect/>
          </a:stretch>
        </p:blipFill>
        <p:spPr>
          <a:xfrm>
            <a:off x="3691276" y="25626"/>
            <a:ext cx="1725950" cy="1658931"/>
          </a:xfrm>
          <a:prstGeom prst="rect">
            <a:avLst/>
          </a:prstGeom>
          <a:noFill/>
          <a:ln>
            <a:noFill/>
          </a:ln>
          <a:effectLst>
            <a:outerShdw blurRad="57150" rotWithShape="0" algn="bl" dir="5400000" dist="19050">
              <a:srgbClr val="000000">
                <a:alpha val="50000"/>
              </a:srgbClr>
            </a:outerShdw>
          </a:effectLst>
        </p:spPr>
      </p:pic>
      <p:sp>
        <p:nvSpPr>
          <p:cNvPr id="350" name="Google Shape;350;p32"/>
          <p:cNvSpPr/>
          <p:nvPr/>
        </p:nvSpPr>
        <p:spPr>
          <a:xfrm>
            <a:off x="7977600" y="4920300"/>
            <a:ext cx="893400" cy="159000"/>
          </a:xfrm>
          <a:prstGeom prst="roundRect">
            <a:avLst>
              <a:gd fmla="val 16667"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100"/>
              <a:t>Must have</a:t>
            </a:r>
            <a:endParaRPr sz="1100"/>
          </a:p>
        </p:txBody>
      </p:sp>
      <p:sp>
        <p:nvSpPr>
          <p:cNvPr id="351" name="Google Shape;351;p32"/>
          <p:cNvSpPr/>
          <p:nvPr/>
        </p:nvSpPr>
        <p:spPr>
          <a:xfrm>
            <a:off x="6390825" y="4920300"/>
            <a:ext cx="1080000" cy="159000"/>
          </a:xfrm>
          <a:prstGeom prst="roundRect">
            <a:avLst>
              <a:gd fmla="val 16667" name="adj"/>
            </a:avLst>
          </a:prstGeom>
          <a:solidFill>
            <a:srgbClr val="D9D9D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nl" sz="1100"/>
              <a:t>Might </a:t>
            </a:r>
            <a:r>
              <a:rPr lang="nl" sz="1100"/>
              <a:t>have</a:t>
            </a:r>
            <a:endParaRPr sz="1100"/>
          </a:p>
        </p:txBody>
      </p:sp>
      <p:sp>
        <p:nvSpPr>
          <p:cNvPr id="352" name="Google Shape;352;p32"/>
          <p:cNvSpPr txBox="1"/>
          <p:nvPr/>
        </p:nvSpPr>
        <p:spPr>
          <a:xfrm>
            <a:off x="158075" y="4819975"/>
            <a:ext cx="2044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System diagram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3"/>
          <p:cNvSpPr txBox="1"/>
          <p:nvPr/>
        </p:nvSpPr>
        <p:spPr>
          <a:xfrm>
            <a:off x="2496800" y="2112650"/>
            <a:ext cx="46377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t>Let’s take a step backward</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nl" sz="2000"/>
              <a:t>And view it from a higher perspective</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4"/>
          <p:cNvPicPr preferRelativeResize="0"/>
          <p:nvPr/>
        </p:nvPicPr>
        <p:blipFill>
          <a:blip r:embed="rId3">
            <a:alphaModFix/>
          </a:blip>
          <a:stretch>
            <a:fillRect/>
          </a:stretch>
        </p:blipFill>
        <p:spPr>
          <a:xfrm>
            <a:off x="152400" y="152400"/>
            <a:ext cx="8374672"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35"/>
          <p:cNvPicPr preferRelativeResize="0"/>
          <p:nvPr/>
        </p:nvPicPr>
        <p:blipFill>
          <a:blip r:embed="rId3">
            <a:alphaModFix/>
          </a:blip>
          <a:stretch>
            <a:fillRect/>
          </a:stretch>
        </p:blipFill>
        <p:spPr>
          <a:xfrm>
            <a:off x="5536599" y="3859998"/>
            <a:ext cx="2086733" cy="1177000"/>
          </a:xfrm>
          <a:prstGeom prst="rect">
            <a:avLst/>
          </a:prstGeom>
          <a:noFill/>
          <a:ln>
            <a:noFill/>
          </a:ln>
        </p:spPr>
      </p:pic>
      <p:pic>
        <p:nvPicPr>
          <p:cNvPr id="368" name="Google Shape;368;p35"/>
          <p:cNvPicPr preferRelativeResize="0"/>
          <p:nvPr/>
        </p:nvPicPr>
        <p:blipFill>
          <a:blip r:embed="rId4">
            <a:alphaModFix/>
          </a:blip>
          <a:stretch>
            <a:fillRect/>
          </a:stretch>
        </p:blipFill>
        <p:spPr>
          <a:xfrm>
            <a:off x="1209924" y="1093925"/>
            <a:ext cx="3517803" cy="1438400"/>
          </a:xfrm>
          <a:prstGeom prst="rect">
            <a:avLst/>
          </a:prstGeom>
          <a:noFill/>
          <a:ln>
            <a:noFill/>
          </a:ln>
        </p:spPr>
      </p:pic>
      <p:sp>
        <p:nvSpPr>
          <p:cNvPr id="369" name="Google Shape;36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Vehicle driving ECO system</a:t>
            </a:r>
            <a:endParaRPr/>
          </a:p>
        </p:txBody>
      </p:sp>
      <p:sp>
        <p:nvSpPr>
          <p:cNvPr id="370" name="Google Shape;370;p35"/>
          <p:cNvSpPr/>
          <p:nvPr/>
        </p:nvSpPr>
        <p:spPr>
          <a:xfrm>
            <a:off x="2282875" y="2348650"/>
            <a:ext cx="1371900" cy="591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Environment</a:t>
            </a:r>
            <a:endParaRPr/>
          </a:p>
        </p:txBody>
      </p:sp>
      <p:cxnSp>
        <p:nvCxnSpPr>
          <p:cNvPr id="371" name="Google Shape;371;p35"/>
          <p:cNvCxnSpPr>
            <a:endCxn id="372" idx="1"/>
          </p:cNvCxnSpPr>
          <p:nvPr/>
        </p:nvCxnSpPr>
        <p:spPr>
          <a:xfrm>
            <a:off x="2077152" y="3313155"/>
            <a:ext cx="1163700" cy="184200"/>
          </a:xfrm>
          <a:prstGeom prst="bentConnector3">
            <a:avLst>
              <a:gd fmla="val 50000" name="adj1"/>
            </a:avLst>
          </a:prstGeom>
          <a:noFill/>
          <a:ln cap="flat" cmpd="sng" w="28575">
            <a:solidFill>
              <a:schemeClr val="dk2"/>
            </a:solidFill>
            <a:prstDash val="solid"/>
            <a:round/>
            <a:headEnd len="med" w="med" type="none"/>
            <a:tailEnd len="med" w="med" type="triangle"/>
          </a:ln>
        </p:spPr>
      </p:cxnSp>
      <p:cxnSp>
        <p:nvCxnSpPr>
          <p:cNvPr id="373" name="Google Shape;373;p35"/>
          <p:cNvCxnSpPr>
            <a:stCxn id="372" idx="3"/>
            <a:endCxn id="374" idx="1"/>
          </p:cNvCxnSpPr>
          <p:nvPr/>
        </p:nvCxnSpPr>
        <p:spPr>
          <a:xfrm rot="10800000">
            <a:off x="854728" y="3447855"/>
            <a:ext cx="4177800" cy="49500"/>
          </a:xfrm>
          <a:prstGeom prst="bentConnector5">
            <a:avLst>
              <a:gd fmla="val -5700" name="adj1"/>
              <a:gd fmla="val -2805848" name="adj2"/>
              <a:gd fmla="val 113902" name="adj3"/>
            </a:avLst>
          </a:prstGeom>
          <a:noFill/>
          <a:ln cap="flat" cmpd="sng" w="38100">
            <a:solidFill>
              <a:schemeClr val="dk2"/>
            </a:solidFill>
            <a:prstDash val="solid"/>
            <a:round/>
            <a:headEnd len="med" w="med" type="none"/>
            <a:tailEnd len="med" w="med" type="triangle"/>
          </a:ln>
        </p:spPr>
      </p:cxnSp>
      <p:cxnSp>
        <p:nvCxnSpPr>
          <p:cNvPr id="375" name="Google Shape;375;p35"/>
          <p:cNvCxnSpPr>
            <a:stCxn id="370" idx="1"/>
            <a:endCxn id="374" idx="0"/>
          </p:cNvCxnSpPr>
          <p:nvPr/>
        </p:nvCxnSpPr>
        <p:spPr>
          <a:xfrm flipH="1">
            <a:off x="1670875" y="2644150"/>
            <a:ext cx="612000" cy="345900"/>
          </a:xfrm>
          <a:prstGeom prst="bentConnector2">
            <a:avLst/>
          </a:prstGeom>
          <a:noFill/>
          <a:ln cap="flat" cmpd="sng" w="28575">
            <a:solidFill>
              <a:schemeClr val="dk2"/>
            </a:solidFill>
            <a:prstDash val="solid"/>
            <a:round/>
            <a:headEnd len="med" w="med" type="none"/>
            <a:tailEnd len="med" w="med" type="triangle"/>
          </a:ln>
        </p:spPr>
      </p:cxnSp>
      <p:cxnSp>
        <p:nvCxnSpPr>
          <p:cNvPr id="376" name="Google Shape;376;p35"/>
          <p:cNvCxnSpPr>
            <a:stCxn id="370" idx="3"/>
            <a:endCxn id="372" idx="0"/>
          </p:cNvCxnSpPr>
          <p:nvPr/>
        </p:nvCxnSpPr>
        <p:spPr>
          <a:xfrm>
            <a:off x="3654775" y="2644150"/>
            <a:ext cx="481800" cy="320100"/>
          </a:xfrm>
          <a:prstGeom prst="bentConnector2">
            <a:avLst/>
          </a:prstGeom>
          <a:noFill/>
          <a:ln cap="flat" cmpd="sng" w="28575">
            <a:solidFill>
              <a:schemeClr val="dk2"/>
            </a:solidFill>
            <a:prstDash val="solid"/>
            <a:round/>
            <a:headEnd len="med" w="med" type="none"/>
            <a:tailEnd len="med" w="med" type="triangle"/>
          </a:ln>
        </p:spPr>
      </p:cxnSp>
      <p:sp>
        <p:nvSpPr>
          <p:cNvPr id="377" name="Google Shape;377;p35"/>
          <p:cNvSpPr txBox="1"/>
          <p:nvPr/>
        </p:nvSpPr>
        <p:spPr>
          <a:xfrm>
            <a:off x="6005700" y="945700"/>
            <a:ext cx="3056400" cy="310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nl"/>
              <a:t>Environment</a:t>
            </a:r>
            <a:endParaRPr/>
          </a:p>
          <a:p>
            <a:pPr indent="-317500" lvl="1" marL="914400" rtl="0" algn="l">
              <a:spcBef>
                <a:spcPts val="0"/>
              </a:spcBef>
              <a:spcAft>
                <a:spcPts val="0"/>
              </a:spcAft>
              <a:buClr>
                <a:schemeClr val="dk1"/>
              </a:buClr>
              <a:buSzPts val="1400"/>
              <a:buChar char="○"/>
            </a:pPr>
            <a:r>
              <a:rPr lang="nl">
                <a:solidFill>
                  <a:schemeClr val="dk1"/>
                </a:solidFill>
              </a:rPr>
              <a:t>Road design</a:t>
            </a:r>
            <a:endParaRPr>
              <a:solidFill>
                <a:schemeClr val="dk1"/>
              </a:solidFill>
            </a:endParaRPr>
          </a:p>
          <a:p>
            <a:pPr indent="-317500" lvl="1" marL="914400" rtl="0" algn="l">
              <a:spcBef>
                <a:spcPts val="0"/>
              </a:spcBef>
              <a:spcAft>
                <a:spcPts val="0"/>
              </a:spcAft>
              <a:buClr>
                <a:schemeClr val="dk1"/>
              </a:buClr>
              <a:buSzPts val="1400"/>
              <a:buChar char="○"/>
            </a:pPr>
            <a:r>
              <a:rPr lang="nl">
                <a:solidFill>
                  <a:schemeClr val="dk1"/>
                </a:solidFill>
              </a:rPr>
              <a:t>Road conditions</a:t>
            </a:r>
            <a:endParaRPr>
              <a:solidFill>
                <a:schemeClr val="dk1"/>
              </a:solidFill>
            </a:endParaRPr>
          </a:p>
          <a:p>
            <a:pPr indent="-317500" lvl="1" marL="914400" rtl="0" algn="l">
              <a:spcBef>
                <a:spcPts val="0"/>
              </a:spcBef>
              <a:spcAft>
                <a:spcPts val="0"/>
              </a:spcAft>
              <a:buClr>
                <a:schemeClr val="dk1"/>
              </a:buClr>
              <a:buSzPts val="1400"/>
              <a:buChar char="○"/>
            </a:pPr>
            <a:r>
              <a:rPr lang="nl">
                <a:solidFill>
                  <a:schemeClr val="dk1"/>
                </a:solidFill>
              </a:rPr>
              <a:t>Traffic / Pedestrians</a:t>
            </a:r>
            <a:endParaRPr>
              <a:solidFill>
                <a:schemeClr val="dk1"/>
              </a:solidFill>
            </a:endParaRPr>
          </a:p>
          <a:p>
            <a:pPr indent="-317500" lvl="1" marL="914400" rtl="0" algn="l">
              <a:spcBef>
                <a:spcPts val="0"/>
              </a:spcBef>
              <a:spcAft>
                <a:spcPts val="0"/>
              </a:spcAft>
              <a:buSzPts val="1400"/>
              <a:buChar char="○"/>
            </a:pPr>
            <a:r>
              <a:rPr lang="nl"/>
              <a:t>Weather</a:t>
            </a:r>
            <a:endParaRPr/>
          </a:p>
          <a:p>
            <a:pPr indent="-317500" lvl="0" marL="457200" rtl="0" algn="l">
              <a:spcBef>
                <a:spcPts val="0"/>
              </a:spcBef>
              <a:spcAft>
                <a:spcPts val="0"/>
              </a:spcAft>
              <a:buSzPts val="1400"/>
              <a:buChar char="●"/>
            </a:pPr>
            <a:r>
              <a:rPr lang="nl"/>
              <a:t>Vehicle</a:t>
            </a:r>
            <a:endParaRPr/>
          </a:p>
          <a:p>
            <a:pPr indent="-317500" lvl="1" marL="914400" rtl="0" algn="l">
              <a:spcBef>
                <a:spcPts val="0"/>
              </a:spcBef>
              <a:spcAft>
                <a:spcPts val="0"/>
              </a:spcAft>
              <a:buSzPts val="1400"/>
              <a:buChar char="○"/>
            </a:pPr>
            <a:r>
              <a:rPr lang="nl"/>
              <a:t>Physics</a:t>
            </a:r>
            <a:endParaRPr/>
          </a:p>
          <a:p>
            <a:pPr indent="-317500" lvl="1" marL="914400" rtl="0" algn="l">
              <a:spcBef>
                <a:spcPts val="0"/>
              </a:spcBef>
              <a:spcAft>
                <a:spcPts val="0"/>
              </a:spcAft>
              <a:buSzPts val="1400"/>
              <a:buChar char="○"/>
            </a:pPr>
            <a:r>
              <a:rPr lang="nl"/>
              <a:t>Safety features</a:t>
            </a:r>
            <a:endParaRPr/>
          </a:p>
          <a:p>
            <a:pPr indent="-317500" lvl="0" marL="457200" rtl="0" algn="l">
              <a:spcBef>
                <a:spcPts val="0"/>
              </a:spcBef>
              <a:spcAft>
                <a:spcPts val="0"/>
              </a:spcAft>
              <a:buSzPts val="1400"/>
              <a:buChar char="●"/>
            </a:pPr>
            <a:r>
              <a:rPr lang="nl"/>
              <a:t>Driver</a:t>
            </a:r>
            <a:endParaRPr/>
          </a:p>
          <a:p>
            <a:pPr indent="-317500" lvl="1" marL="914400" rtl="0" algn="l">
              <a:spcBef>
                <a:spcPts val="0"/>
              </a:spcBef>
              <a:spcAft>
                <a:spcPts val="0"/>
              </a:spcAft>
              <a:buSzPts val="1400"/>
              <a:buChar char="○"/>
            </a:pPr>
            <a:r>
              <a:rPr lang="nl"/>
              <a:t>Driving skills / style</a:t>
            </a:r>
            <a:endParaRPr/>
          </a:p>
          <a:p>
            <a:pPr indent="-317500" lvl="1" marL="914400" rtl="0" algn="l">
              <a:spcBef>
                <a:spcPts val="0"/>
              </a:spcBef>
              <a:spcAft>
                <a:spcPts val="0"/>
              </a:spcAft>
              <a:buSzPts val="1400"/>
              <a:buChar char="○"/>
            </a:pPr>
            <a:r>
              <a:rPr lang="nl"/>
              <a:t>Experience / attitude</a:t>
            </a:r>
            <a:endParaRPr/>
          </a:p>
          <a:p>
            <a:pPr indent="-317500" lvl="1" marL="914400" rtl="0" algn="l">
              <a:spcBef>
                <a:spcPts val="0"/>
              </a:spcBef>
              <a:spcAft>
                <a:spcPts val="0"/>
              </a:spcAft>
              <a:buSzPts val="1400"/>
              <a:buChar char="○"/>
            </a:pPr>
            <a:r>
              <a:rPr lang="nl"/>
              <a:t>Mental/Physical state</a:t>
            </a:r>
            <a:endParaRPr/>
          </a:p>
          <a:p>
            <a:pPr indent="0" lvl="0" marL="0" rtl="0" algn="l">
              <a:spcBef>
                <a:spcPts val="0"/>
              </a:spcBef>
              <a:spcAft>
                <a:spcPts val="0"/>
              </a:spcAft>
              <a:buNone/>
            </a:pPr>
            <a:r>
              <a:t/>
            </a:r>
            <a:endParaRPr/>
          </a:p>
        </p:txBody>
      </p:sp>
      <p:sp>
        <p:nvSpPr>
          <p:cNvPr id="378" name="Google Shape;378;p35"/>
          <p:cNvSpPr/>
          <p:nvPr/>
        </p:nvSpPr>
        <p:spPr>
          <a:xfrm>
            <a:off x="1746975" y="3661000"/>
            <a:ext cx="2280258" cy="915624"/>
          </a:xfrm>
          <a:prstGeom prst="irregularSeal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 sz="1000"/>
              <a:t>Insurance</a:t>
            </a:r>
            <a:endParaRPr sz="1000"/>
          </a:p>
        </p:txBody>
      </p:sp>
      <p:sp>
        <p:nvSpPr>
          <p:cNvPr id="379" name="Google Shape;379;p35"/>
          <p:cNvSpPr/>
          <p:nvPr/>
        </p:nvSpPr>
        <p:spPr>
          <a:xfrm>
            <a:off x="58150" y="2574200"/>
            <a:ext cx="1791666" cy="915624"/>
          </a:xfrm>
          <a:prstGeom prst="irregularSeal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 sz="1000"/>
              <a:t>Consumer interests</a:t>
            </a:r>
            <a:endParaRPr sz="1000"/>
          </a:p>
        </p:txBody>
      </p:sp>
      <p:sp>
        <p:nvSpPr>
          <p:cNvPr id="380" name="Google Shape;380;p35"/>
          <p:cNvSpPr/>
          <p:nvPr/>
        </p:nvSpPr>
        <p:spPr>
          <a:xfrm>
            <a:off x="4572000" y="3594875"/>
            <a:ext cx="2280258" cy="915624"/>
          </a:xfrm>
          <a:prstGeom prst="irregularSeal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 sz="1000"/>
              <a:t>Road side assistance</a:t>
            </a:r>
            <a:endParaRPr sz="1000"/>
          </a:p>
        </p:txBody>
      </p:sp>
      <p:pic>
        <p:nvPicPr>
          <p:cNvPr id="374" name="Google Shape;374;p35"/>
          <p:cNvPicPr preferRelativeResize="0"/>
          <p:nvPr/>
        </p:nvPicPr>
        <p:blipFill>
          <a:blip r:embed="rId5">
            <a:alphaModFix/>
          </a:blip>
          <a:stretch>
            <a:fillRect/>
          </a:stretch>
        </p:blipFill>
        <p:spPr>
          <a:xfrm>
            <a:off x="854725" y="2990153"/>
            <a:ext cx="1632210" cy="915624"/>
          </a:xfrm>
          <a:prstGeom prst="rect">
            <a:avLst/>
          </a:prstGeom>
          <a:noFill/>
          <a:ln>
            <a:noFill/>
          </a:ln>
        </p:spPr>
      </p:pic>
      <p:sp>
        <p:nvSpPr>
          <p:cNvPr id="381" name="Google Shape;381;p35"/>
          <p:cNvSpPr/>
          <p:nvPr/>
        </p:nvSpPr>
        <p:spPr>
          <a:xfrm>
            <a:off x="206663" y="1225375"/>
            <a:ext cx="2280258" cy="915624"/>
          </a:xfrm>
          <a:prstGeom prst="irregularSeal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 sz="1000"/>
              <a:t>Government</a:t>
            </a:r>
            <a:endParaRPr sz="1000"/>
          </a:p>
        </p:txBody>
      </p:sp>
      <p:pic>
        <p:nvPicPr>
          <p:cNvPr id="372" name="Google Shape;372;p35"/>
          <p:cNvPicPr preferRelativeResize="0"/>
          <p:nvPr/>
        </p:nvPicPr>
        <p:blipFill rotWithShape="1">
          <a:blip r:embed="rId6">
            <a:alphaModFix/>
          </a:blip>
          <a:srcRect b="0" l="0" r="0" t="0"/>
          <a:stretch/>
        </p:blipFill>
        <p:spPr>
          <a:xfrm>
            <a:off x="3240852" y="2964147"/>
            <a:ext cx="1791676" cy="1066417"/>
          </a:xfrm>
          <a:prstGeom prst="rect">
            <a:avLst/>
          </a:prstGeom>
          <a:noFill/>
          <a:ln>
            <a:noFill/>
          </a:ln>
        </p:spPr>
      </p:pic>
      <p:sp>
        <p:nvSpPr>
          <p:cNvPr id="382" name="Google Shape;382;p35"/>
          <p:cNvSpPr/>
          <p:nvPr/>
        </p:nvSpPr>
        <p:spPr>
          <a:xfrm>
            <a:off x="4127350" y="2236913"/>
            <a:ext cx="2171178" cy="915624"/>
          </a:xfrm>
          <a:prstGeom prst="irregularSeal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 sz="1000"/>
              <a:t>Manufacturer</a:t>
            </a:r>
            <a:endParaRPr sz="1000"/>
          </a:p>
        </p:txBody>
      </p:sp>
      <p:sp>
        <p:nvSpPr>
          <p:cNvPr id="383" name="Google Shape;383;p35"/>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ECO system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400"/>
              <a:t>Every vehicle can sense itself, its driver and its environment</a:t>
            </a:r>
            <a:endParaRPr sz="2400"/>
          </a:p>
        </p:txBody>
      </p:sp>
      <p:sp>
        <p:nvSpPr>
          <p:cNvPr id="389" name="Google Shape;38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600"/>
              <a:t>Vehicle</a:t>
            </a:r>
            <a:r>
              <a:rPr lang="nl" sz="1600"/>
              <a:t> sensors collect data</a:t>
            </a:r>
            <a:endParaRPr sz="1600"/>
          </a:p>
          <a:p>
            <a:pPr indent="-330200" lvl="0" marL="457200" rtl="0" algn="l">
              <a:spcBef>
                <a:spcPts val="1600"/>
              </a:spcBef>
              <a:spcAft>
                <a:spcPts val="0"/>
              </a:spcAft>
              <a:buSzPts val="1600"/>
              <a:buChar char="●"/>
            </a:pPr>
            <a:r>
              <a:rPr lang="nl" sz="1600"/>
              <a:t>Vehicle</a:t>
            </a:r>
            <a:endParaRPr sz="1600"/>
          </a:p>
          <a:p>
            <a:pPr indent="-330200" lvl="0" marL="457200" rtl="0" algn="l">
              <a:spcBef>
                <a:spcPts val="0"/>
              </a:spcBef>
              <a:spcAft>
                <a:spcPts val="0"/>
              </a:spcAft>
              <a:buSzPts val="1600"/>
              <a:buChar char="●"/>
            </a:pPr>
            <a:r>
              <a:rPr lang="nl" sz="1600"/>
              <a:t>Driver</a:t>
            </a:r>
            <a:endParaRPr sz="1600"/>
          </a:p>
          <a:p>
            <a:pPr indent="-330200" lvl="0" marL="457200" rtl="0" algn="l">
              <a:spcBef>
                <a:spcPts val="0"/>
              </a:spcBef>
              <a:spcAft>
                <a:spcPts val="0"/>
              </a:spcAft>
              <a:buSzPts val="1600"/>
              <a:buChar char="●"/>
            </a:pPr>
            <a:r>
              <a:rPr lang="nl" sz="1600"/>
              <a:t>Road conditions</a:t>
            </a:r>
            <a:endParaRPr sz="1600"/>
          </a:p>
          <a:p>
            <a:pPr indent="-330200" lvl="0" marL="457200" rtl="0" algn="l">
              <a:spcBef>
                <a:spcPts val="0"/>
              </a:spcBef>
              <a:spcAft>
                <a:spcPts val="0"/>
              </a:spcAft>
              <a:buSzPts val="1600"/>
              <a:buChar char="●"/>
            </a:pPr>
            <a:r>
              <a:rPr lang="nl" sz="1600"/>
              <a:t>Other road users</a:t>
            </a:r>
            <a:endParaRPr sz="1600"/>
          </a:p>
          <a:p>
            <a:pPr indent="0" lvl="0" marL="0" rtl="0" algn="l">
              <a:spcBef>
                <a:spcPts val="1600"/>
              </a:spcBef>
              <a:spcAft>
                <a:spcPts val="0"/>
              </a:spcAft>
              <a:buNone/>
            </a:pPr>
            <a:r>
              <a:rPr lang="nl" sz="1600"/>
              <a:t>This data can provide valuable feedback</a:t>
            </a:r>
            <a:endParaRPr sz="1600"/>
          </a:p>
          <a:p>
            <a:pPr indent="-330200" lvl="0" marL="457200" rtl="0" algn="l">
              <a:spcBef>
                <a:spcPts val="1600"/>
              </a:spcBef>
              <a:spcAft>
                <a:spcPts val="0"/>
              </a:spcAft>
              <a:buSzPts val="1600"/>
              <a:buChar char="●"/>
            </a:pPr>
            <a:r>
              <a:rPr lang="nl" sz="1600"/>
              <a:t>Vehicle ⇒ traffic density, speed, environmental impact</a:t>
            </a:r>
            <a:endParaRPr sz="1600"/>
          </a:p>
          <a:p>
            <a:pPr indent="-330200" lvl="0" marL="457200" rtl="0" algn="l">
              <a:spcBef>
                <a:spcPts val="0"/>
              </a:spcBef>
              <a:spcAft>
                <a:spcPts val="0"/>
              </a:spcAft>
              <a:buSzPts val="1600"/>
              <a:buChar char="●"/>
            </a:pPr>
            <a:r>
              <a:rPr lang="nl" sz="1600"/>
              <a:t>Driving style ⇒ improve your driving, reduce accidents, reduce insurance costs</a:t>
            </a:r>
            <a:endParaRPr sz="1600"/>
          </a:p>
          <a:p>
            <a:pPr indent="-330200" lvl="0" marL="457200" rtl="0" algn="l">
              <a:spcBef>
                <a:spcPts val="0"/>
              </a:spcBef>
              <a:spcAft>
                <a:spcPts val="0"/>
              </a:spcAft>
              <a:buSzPts val="1600"/>
              <a:buChar char="●"/>
            </a:pPr>
            <a:r>
              <a:rPr lang="nl" sz="1600"/>
              <a:t>Road safety ⇒ unsafe situations, improve roads, make your neighborhood safer  </a:t>
            </a:r>
            <a:endParaRPr sz="1600"/>
          </a:p>
          <a:p>
            <a:pPr indent="-330200" lvl="0" marL="457200" rtl="0" algn="l">
              <a:spcBef>
                <a:spcPts val="0"/>
              </a:spcBef>
              <a:spcAft>
                <a:spcPts val="0"/>
              </a:spcAft>
              <a:buSzPts val="1600"/>
              <a:buChar char="●"/>
            </a:pPr>
            <a:r>
              <a:rPr lang="nl" sz="1600"/>
              <a:t>Oher road users ⇒ Detect near misses</a:t>
            </a:r>
            <a:endParaRPr sz="1600"/>
          </a:p>
        </p:txBody>
      </p:sp>
      <p:pic>
        <p:nvPicPr>
          <p:cNvPr id="390" name="Google Shape;390;p36"/>
          <p:cNvPicPr preferRelativeResize="0"/>
          <p:nvPr/>
        </p:nvPicPr>
        <p:blipFill>
          <a:blip r:embed="rId3">
            <a:alphaModFix/>
          </a:blip>
          <a:stretch>
            <a:fillRect/>
          </a:stretch>
        </p:blipFill>
        <p:spPr>
          <a:xfrm>
            <a:off x="5526075" y="1230375"/>
            <a:ext cx="3258974" cy="1828825"/>
          </a:xfrm>
          <a:prstGeom prst="rect">
            <a:avLst/>
          </a:prstGeom>
          <a:noFill/>
          <a:ln>
            <a:noFill/>
          </a:ln>
        </p:spPr>
      </p:pic>
      <p:sp>
        <p:nvSpPr>
          <p:cNvPr id="391" name="Google Shape;391;p36"/>
          <p:cNvSpPr/>
          <p:nvPr/>
        </p:nvSpPr>
        <p:spPr>
          <a:xfrm>
            <a:off x="972900" y="4617625"/>
            <a:ext cx="7198200" cy="462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
              <a:t>Make driving safer by providing feedback to drivers, road owners and organisations</a:t>
            </a:r>
            <a:endParaRPr/>
          </a:p>
        </p:txBody>
      </p:sp>
      <p:sp>
        <p:nvSpPr>
          <p:cNvPr id="392" name="Google Shape;392;p36"/>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ECO system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600"/>
              <a:t>Why should we share data and learn to trust each other</a:t>
            </a:r>
            <a:endParaRPr sz="2600"/>
          </a:p>
        </p:txBody>
      </p:sp>
      <p:sp>
        <p:nvSpPr>
          <p:cNvPr id="398" name="Google Shape;39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Working together on a common goal</a:t>
            </a:r>
            <a:endParaRPr/>
          </a:p>
          <a:p>
            <a:pPr indent="-317500" lvl="1" marL="914400" rtl="0" algn="l">
              <a:spcBef>
                <a:spcPts val="0"/>
              </a:spcBef>
              <a:spcAft>
                <a:spcPts val="0"/>
              </a:spcAft>
              <a:buSzPts val="1400"/>
              <a:buChar char="○"/>
            </a:pPr>
            <a:r>
              <a:rPr lang="nl"/>
              <a:t>To make driving safer </a:t>
            </a:r>
            <a:endParaRPr/>
          </a:p>
          <a:p>
            <a:pPr indent="-317500" lvl="1" marL="914400" rtl="0" algn="l">
              <a:spcBef>
                <a:spcPts val="0"/>
              </a:spcBef>
              <a:spcAft>
                <a:spcPts val="0"/>
              </a:spcAft>
              <a:buSzPts val="1400"/>
              <a:buChar char="○"/>
            </a:pPr>
            <a:r>
              <a:rPr lang="nl"/>
              <a:t>To spot unsafe traffic situations</a:t>
            </a:r>
            <a:endParaRPr/>
          </a:p>
          <a:p>
            <a:pPr indent="-317500" lvl="1" marL="914400" rtl="0" algn="l">
              <a:spcBef>
                <a:spcPts val="0"/>
              </a:spcBef>
              <a:spcAft>
                <a:spcPts val="0"/>
              </a:spcAft>
              <a:buSzPts val="1400"/>
              <a:buChar char="○"/>
            </a:pPr>
            <a:r>
              <a:rPr lang="nl"/>
              <a:t>Raise driver awareness</a:t>
            </a:r>
            <a:endParaRPr/>
          </a:p>
          <a:p>
            <a:pPr indent="-317500" lvl="1" marL="914400" rtl="0" algn="l">
              <a:spcBef>
                <a:spcPts val="0"/>
              </a:spcBef>
              <a:spcAft>
                <a:spcPts val="0"/>
              </a:spcAft>
              <a:buSzPts val="1400"/>
              <a:buChar char="○"/>
            </a:pPr>
            <a:r>
              <a:rPr lang="nl"/>
              <a:t>Reduce number of traffic incidents</a:t>
            </a:r>
            <a:endParaRPr/>
          </a:p>
          <a:p>
            <a:pPr indent="-317500" lvl="1" marL="914400" rtl="0" algn="l">
              <a:spcBef>
                <a:spcPts val="0"/>
              </a:spcBef>
              <a:spcAft>
                <a:spcPts val="0"/>
              </a:spcAft>
              <a:buSzPts val="1400"/>
              <a:buChar char="○"/>
            </a:pPr>
            <a:r>
              <a:rPr lang="nl"/>
              <a:t>Because i want to make my neighborhood safer</a:t>
            </a:r>
            <a:endParaRPr/>
          </a:p>
          <a:p>
            <a:pPr indent="-317500" lvl="1" marL="914400" rtl="0" algn="l">
              <a:spcBef>
                <a:spcPts val="0"/>
              </a:spcBef>
              <a:spcAft>
                <a:spcPts val="0"/>
              </a:spcAft>
              <a:buSzPts val="1400"/>
              <a:buChar char="○"/>
            </a:pPr>
            <a:r>
              <a:rPr lang="nl"/>
              <a:t>To reduce cost for society as a whole</a:t>
            </a:r>
            <a:endParaRPr/>
          </a:p>
          <a:p>
            <a:pPr indent="-342900" lvl="0" marL="457200" rtl="0" algn="l">
              <a:spcBef>
                <a:spcPts val="0"/>
              </a:spcBef>
              <a:spcAft>
                <a:spcPts val="0"/>
              </a:spcAft>
              <a:buSzPts val="1800"/>
              <a:buChar char="●"/>
            </a:pPr>
            <a:r>
              <a:rPr lang="nl"/>
              <a:t>We need to share data</a:t>
            </a:r>
            <a:endParaRPr/>
          </a:p>
          <a:p>
            <a:pPr indent="-317500" lvl="1" marL="914400" rtl="0" algn="l">
              <a:spcBef>
                <a:spcPts val="0"/>
              </a:spcBef>
              <a:spcAft>
                <a:spcPts val="0"/>
              </a:spcAft>
              <a:buSzPts val="1400"/>
              <a:buChar char="○"/>
            </a:pPr>
            <a:r>
              <a:rPr lang="nl"/>
              <a:t>To improve specific traffic situations (share data anonymously with local government)</a:t>
            </a:r>
            <a:endParaRPr/>
          </a:p>
          <a:p>
            <a:pPr indent="-317500" lvl="1" marL="914400" rtl="0" algn="l">
              <a:spcBef>
                <a:spcPts val="0"/>
              </a:spcBef>
              <a:spcAft>
                <a:spcPts val="0"/>
              </a:spcAft>
              <a:buSzPts val="1400"/>
              <a:buChar char="○"/>
            </a:pPr>
            <a:r>
              <a:rPr lang="nl"/>
              <a:t>To make vehicles safer (share driving data anonymously with car manufacturers)</a:t>
            </a:r>
            <a:endParaRPr/>
          </a:p>
          <a:p>
            <a:pPr indent="-317500" lvl="1" marL="914400" rtl="0" algn="l">
              <a:spcBef>
                <a:spcPts val="0"/>
              </a:spcBef>
              <a:spcAft>
                <a:spcPts val="0"/>
              </a:spcAft>
              <a:buSzPts val="1400"/>
              <a:buChar char="○"/>
            </a:pPr>
            <a:r>
              <a:rPr lang="nl"/>
              <a:t>To reduce insurance cost (share driving behaviour with insurance)  </a:t>
            </a:r>
            <a:endParaRPr/>
          </a:p>
          <a:p>
            <a:pPr indent="-317500" lvl="1" marL="914400" rtl="0" algn="l">
              <a:spcBef>
                <a:spcPts val="0"/>
              </a:spcBef>
              <a:spcAft>
                <a:spcPts val="0"/>
              </a:spcAft>
              <a:buSzPts val="1400"/>
              <a:buChar char="○"/>
            </a:pPr>
            <a:r>
              <a:rPr lang="nl"/>
              <a:t>To improve my own driving style (calculate driving score and compare anonymously with other drivers)</a:t>
            </a:r>
            <a:endParaRPr/>
          </a:p>
        </p:txBody>
      </p:sp>
      <p:pic>
        <p:nvPicPr>
          <p:cNvPr id="399" name="Google Shape;399;p37"/>
          <p:cNvPicPr preferRelativeResize="0"/>
          <p:nvPr/>
        </p:nvPicPr>
        <p:blipFill>
          <a:blip r:embed="rId3">
            <a:alphaModFix/>
          </a:blip>
          <a:stretch>
            <a:fillRect/>
          </a:stretch>
        </p:blipFill>
        <p:spPr>
          <a:xfrm>
            <a:off x="5879163" y="1192013"/>
            <a:ext cx="2867025" cy="1590675"/>
          </a:xfrm>
          <a:prstGeom prst="rect">
            <a:avLst/>
          </a:prstGeom>
          <a:noFill/>
          <a:ln>
            <a:noFill/>
          </a:ln>
        </p:spPr>
      </p:pic>
      <p:sp>
        <p:nvSpPr>
          <p:cNvPr id="400" name="Google Shape;400;p37"/>
          <p:cNvSpPr/>
          <p:nvPr/>
        </p:nvSpPr>
        <p:spPr>
          <a:xfrm>
            <a:off x="972900" y="4640000"/>
            <a:ext cx="7198200" cy="462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
              <a:t>Make driving safer by providing feedback to drivers, road owners and organisations</a:t>
            </a:r>
            <a:endParaRPr/>
          </a:p>
        </p:txBody>
      </p:sp>
      <p:sp>
        <p:nvSpPr>
          <p:cNvPr id="401" name="Google Shape;401;p37"/>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ECO system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8"/>
          <p:cNvSpPr txBox="1"/>
          <p:nvPr>
            <p:ph idx="1" type="body"/>
          </p:nvPr>
        </p:nvSpPr>
        <p:spPr>
          <a:xfrm>
            <a:off x="311700" y="1152475"/>
            <a:ext cx="3567000" cy="369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Accidents / near accidents</a:t>
            </a:r>
            <a:endParaRPr/>
          </a:p>
          <a:p>
            <a:pPr indent="-342900" lvl="0" marL="457200" rtl="0" algn="l">
              <a:spcBef>
                <a:spcPts val="0"/>
              </a:spcBef>
              <a:spcAft>
                <a:spcPts val="0"/>
              </a:spcAft>
              <a:buSzPts val="1800"/>
              <a:buChar char="●"/>
            </a:pPr>
            <a:r>
              <a:rPr lang="nl"/>
              <a:t>Dangerous driving</a:t>
            </a:r>
            <a:endParaRPr/>
          </a:p>
          <a:p>
            <a:pPr indent="-342900" lvl="0" marL="457200" rtl="0" algn="l">
              <a:spcBef>
                <a:spcPts val="0"/>
              </a:spcBef>
              <a:spcAft>
                <a:spcPts val="0"/>
              </a:spcAft>
              <a:buSzPts val="1800"/>
              <a:buChar char="●"/>
            </a:pPr>
            <a:r>
              <a:rPr lang="nl"/>
              <a:t>Confusing traffic situations</a:t>
            </a:r>
            <a:endParaRPr/>
          </a:p>
          <a:p>
            <a:pPr indent="-342900" lvl="0" marL="457200" rtl="0" algn="l">
              <a:spcBef>
                <a:spcPts val="0"/>
              </a:spcBef>
              <a:spcAft>
                <a:spcPts val="0"/>
              </a:spcAft>
              <a:buSzPts val="1800"/>
              <a:buChar char="●"/>
            </a:pPr>
            <a:r>
              <a:rPr lang="nl"/>
              <a:t>Obstacles</a:t>
            </a:r>
            <a:endParaRPr/>
          </a:p>
          <a:p>
            <a:pPr indent="-342900" lvl="0" marL="457200" rtl="0" algn="l">
              <a:spcBef>
                <a:spcPts val="0"/>
              </a:spcBef>
              <a:spcAft>
                <a:spcPts val="0"/>
              </a:spcAft>
              <a:buSzPts val="1800"/>
              <a:buChar char="●"/>
            </a:pPr>
            <a:r>
              <a:rPr lang="nl"/>
              <a:t>Slippery</a:t>
            </a:r>
            <a:r>
              <a:rPr lang="nl"/>
              <a:t> roads</a:t>
            </a:r>
            <a:endParaRPr/>
          </a:p>
          <a:p>
            <a:pPr indent="-342900" lvl="0" marL="457200" rtl="0" algn="l">
              <a:spcBef>
                <a:spcPts val="0"/>
              </a:spcBef>
              <a:spcAft>
                <a:spcPts val="0"/>
              </a:spcAft>
              <a:buSzPts val="1800"/>
              <a:buChar char="●"/>
            </a:pPr>
            <a:r>
              <a:rPr lang="nl"/>
              <a:t>Dysfunctional</a:t>
            </a:r>
            <a:r>
              <a:rPr lang="nl"/>
              <a:t> bicycle lights</a:t>
            </a:r>
            <a:endParaRPr/>
          </a:p>
          <a:p>
            <a:pPr indent="0" lvl="0" marL="0" rtl="0" algn="l">
              <a:spcBef>
                <a:spcPts val="1600"/>
              </a:spcBef>
              <a:spcAft>
                <a:spcPts val="1600"/>
              </a:spcAft>
              <a:buNone/>
            </a:pPr>
            <a:r>
              <a:rPr lang="nl"/>
              <a:t>Anonymous reporting to gather road safety statistics for making driving safer, not for naming and shaming</a:t>
            </a:r>
            <a:endParaRPr/>
          </a:p>
        </p:txBody>
      </p:sp>
      <p:sp>
        <p:nvSpPr>
          <p:cNvPr id="407" name="Google Shape;40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Reporting dangerous traffic situations</a:t>
            </a:r>
            <a:endParaRPr/>
          </a:p>
        </p:txBody>
      </p:sp>
      <p:pic>
        <p:nvPicPr>
          <p:cNvPr id="408" name="Google Shape;408;p38"/>
          <p:cNvPicPr preferRelativeResize="0"/>
          <p:nvPr/>
        </p:nvPicPr>
        <p:blipFill>
          <a:blip r:embed="rId3">
            <a:alphaModFix/>
          </a:blip>
          <a:stretch>
            <a:fillRect/>
          </a:stretch>
        </p:blipFill>
        <p:spPr>
          <a:xfrm>
            <a:off x="3617393" y="1508793"/>
            <a:ext cx="995900" cy="995925"/>
          </a:xfrm>
          <a:prstGeom prst="rect">
            <a:avLst/>
          </a:prstGeom>
          <a:noFill/>
          <a:ln>
            <a:noFill/>
          </a:ln>
        </p:spPr>
      </p:pic>
      <p:pic>
        <p:nvPicPr>
          <p:cNvPr id="409" name="Google Shape;409;p38"/>
          <p:cNvPicPr preferRelativeResize="0"/>
          <p:nvPr/>
        </p:nvPicPr>
        <p:blipFill>
          <a:blip r:embed="rId4">
            <a:alphaModFix/>
          </a:blip>
          <a:stretch>
            <a:fillRect/>
          </a:stretch>
        </p:blipFill>
        <p:spPr>
          <a:xfrm>
            <a:off x="4158775" y="3337600"/>
            <a:ext cx="2533649" cy="1501100"/>
          </a:xfrm>
          <a:prstGeom prst="rect">
            <a:avLst/>
          </a:prstGeom>
          <a:noFill/>
          <a:ln>
            <a:noFill/>
          </a:ln>
        </p:spPr>
      </p:pic>
      <p:pic>
        <p:nvPicPr>
          <p:cNvPr id="410" name="Google Shape;410;p38"/>
          <p:cNvPicPr preferRelativeResize="0"/>
          <p:nvPr/>
        </p:nvPicPr>
        <p:blipFill>
          <a:blip r:embed="rId5">
            <a:alphaModFix/>
          </a:blip>
          <a:stretch>
            <a:fillRect/>
          </a:stretch>
        </p:blipFill>
        <p:spPr>
          <a:xfrm>
            <a:off x="6692424" y="3337600"/>
            <a:ext cx="2139866" cy="1501100"/>
          </a:xfrm>
          <a:prstGeom prst="rect">
            <a:avLst/>
          </a:prstGeom>
          <a:noFill/>
          <a:ln>
            <a:noFill/>
          </a:ln>
        </p:spPr>
      </p:pic>
      <p:pic>
        <p:nvPicPr>
          <p:cNvPr id="411" name="Google Shape;411;p38"/>
          <p:cNvPicPr preferRelativeResize="0"/>
          <p:nvPr/>
        </p:nvPicPr>
        <p:blipFill>
          <a:blip r:embed="rId6">
            <a:alphaModFix/>
          </a:blip>
          <a:stretch>
            <a:fillRect/>
          </a:stretch>
        </p:blipFill>
        <p:spPr>
          <a:xfrm>
            <a:off x="4443100" y="1143000"/>
            <a:ext cx="4389199" cy="2194600"/>
          </a:xfrm>
          <a:prstGeom prst="rect">
            <a:avLst/>
          </a:prstGeom>
          <a:noFill/>
          <a:ln>
            <a:noFill/>
          </a:ln>
        </p:spPr>
      </p:pic>
      <p:sp>
        <p:nvSpPr>
          <p:cNvPr id="412" name="Google Shape;412;p38"/>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ECO system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9"/>
          <p:cNvSpPr txBox="1"/>
          <p:nvPr>
            <p:ph idx="1" type="body"/>
          </p:nvPr>
        </p:nvSpPr>
        <p:spPr>
          <a:xfrm>
            <a:off x="311700" y="1152475"/>
            <a:ext cx="3844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Requirements</a:t>
            </a:r>
            <a:endParaRPr/>
          </a:p>
          <a:p>
            <a:pPr indent="-317500" lvl="1" marL="914400" rtl="0" algn="l">
              <a:spcBef>
                <a:spcPts val="0"/>
              </a:spcBef>
              <a:spcAft>
                <a:spcPts val="0"/>
              </a:spcAft>
              <a:buSzPts val="1400"/>
              <a:buChar char="○"/>
            </a:pPr>
            <a:r>
              <a:rPr lang="nl"/>
              <a:t>Data ownership</a:t>
            </a:r>
            <a:endParaRPr/>
          </a:p>
          <a:p>
            <a:pPr indent="-317500" lvl="1" marL="914400" rtl="0" algn="l">
              <a:spcBef>
                <a:spcPts val="0"/>
              </a:spcBef>
              <a:spcAft>
                <a:spcPts val="0"/>
              </a:spcAft>
              <a:buSzPts val="1400"/>
              <a:buChar char="○"/>
            </a:pPr>
            <a:r>
              <a:rPr lang="nl"/>
              <a:t>Assured privacy</a:t>
            </a:r>
            <a:endParaRPr/>
          </a:p>
          <a:p>
            <a:pPr indent="-317500" lvl="1" marL="914400" rtl="0" algn="l">
              <a:spcBef>
                <a:spcPts val="0"/>
              </a:spcBef>
              <a:spcAft>
                <a:spcPts val="0"/>
              </a:spcAft>
              <a:buSzPts val="1400"/>
              <a:buChar char="○"/>
            </a:pPr>
            <a:r>
              <a:rPr lang="nl"/>
              <a:t>Driver in control</a:t>
            </a:r>
            <a:endParaRPr/>
          </a:p>
          <a:p>
            <a:pPr indent="-342900" lvl="0" marL="457200" rtl="0" algn="l">
              <a:spcBef>
                <a:spcPts val="0"/>
              </a:spcBef>
              <a:spcAft>
                <a:spcPts val="0"/>
              </a:spcAft>
              <a:buSzPts val="1800"/>
              <a:buChar char="●"/>
            </a:pPr>
            <a:r>
              <a:rPr lang="nl"/>
              <a:t>Local data processing </a:t>
            </a:r>
            <a:endParaRPr/>
          </a:p>
          <a:p>
            <a:pPr indent="-317500" lvl="1" marL="914400" rtl="0" algn="l">
              <a:spcBef>
                <a:spcPts val="0"/>
              </a:spcBef>
              <a:spcAft>
                <a:spcPts val="0"/>
              </a:spcAft>
              <a:buSzPts val="1400"/>
              <a:buChar char="○"/>
            </a:pPr>
            <a:r>
              <a:rPr lang="nl"/>
              <a:t>calculate driver safety score</a:t>
            </a:r>
            <a:endParaRPr/>
          </a:p>
          <a:p>
            <a:pPr indent="-317500" lvl="1" marL="914400" rtl="0" algn="l">
              <a:spcBef>
                <a:spcPts val="0"/>
              </a:spcBef>
              <a:spcAft>
                <a:spcPts val="0"/>
              </a:spcAft>
              <a:buSzPts val="1400"/>
              <a:buChar char="○"/>
            </a:pPr>
            <a:r>
              <a:rPr lang="nl"/>
              <a:t>calculate insurance risk</a:t>
            </a:r>
            <a:endParaRPr/>
          </a:p>
          <a:p>
            <a:pPr indent="-317500" lvl="1" marL="914400" rtl="0" algn="l">
              <a:spcBef>
                <a:spcPts val="0"/>
              </a:spcBef>
              <a:spcAft>
                <a:spcPts val="0"/>
              </a:spcAft>
              <a:buSzPts val="1400"/>
              <a:buChar char="○"/>
            </a:pPr>
            <a:r>
              <a:rPr lang="nl"/>
              <a:t>signal potential unsafe situations</a:t>
            </a:r>
            <a:endParaRPr/>
          </a:p>
          <a:p>
            <a:pPr indent="-342900" lvl="0" marL="457200" rtl="0" algn="l">
              <a:spcBef>
                <a:spcPts val="0"/>
              </a:spcBef>
              <a:spcAft>
                <a:spcPts val="0"/>
              </a:spcAft>
              <a:buSzPts val="1800"/>
              <a:buChar char="●"/>
            </a:pPr>
            <a:r>
              <a:rPr lang="nl"/>
              <a:t>Be GDPR compliant</a:t>
            </a:r>
            <a:endParaRPr/>
          </a:p>
          <a:p>
            <a:pPr indent="-317500" lvl="1" marL="914400" rtl="0" algn="l">
              <a:spcBef>
                <a:spcPts val="0"/>
              </a:spcBef>
              <a:spcAft>
                <a:spcPts val="0"/>
              </a:spcAft>
              <a:buSzPts val="1400"/>
              <a:buChar char="○"/>
            </a:pPr>
            <a:r>
              <a:rPr lang="nl"/>
              <a:t>Share minimum amount of data </a:t>
            </a:r>
            <a:endParaRPr/>
          </a:p>
          <a:p>
            <a:pPr indent="-317500" lvl="1" marL="914400" rtl="0" algn="l">
              <a:spcBef>
                <a:spcPts val="0"/>
              </a:spcBef>
              <a:spcAft>
                <a:spcPts val="0"/>
              </a:spcAft>
              <a:buSzPts val="1400"/>
              <a:buChar char="○"/>
            </a:pPr>
            <a:r>
              <a:rPr lang="nl"/>
              <a:t>Share anonymised data anonymously</a:t>
            </a:r>
            <a:endParaRPr/>
          </a:p>
          <a:p>
            <a:pPr indent="-317500" lvl="1" marL="914400" rtl="0" algn="l">
              <a:spcBef>
                <a:spcPts val="0"/>
              </a:spcBef>
              <a:spcAft>
                <a:spcPts val="0"/>
              </a:spcAft>
              <a:buSzPts val="1400"/>
              <a:buChar char="○"/>
            </a:pPr>
            <a:r>
              <a:rPr lang="nl"/>
              <a:t>Crystal clear algorithms</a:t>
            </a:r>
            <a:endParaRPr/>
          </a:p>
          <a:p>
            <a:pPr indent="0" lvl="0" marL="0" rtl="0" algn="l">
              <a:spcBef>
                <a:spcPts val="1600"/>
              </a:spcBef>
              <a:spcAft>
                <a:spcPts val="1600"/>
              </a:spcAft>
              <a:buNone/>
            </a:pPr>
            <a:r>
              <a:t/>
            </a:r>
            <a:endParaRPr/>
          </a:p>
        </p:txBody>
      </p:sp>
      <p:sp>
        <p:nvSpPr>
          <p:cNvPr id="418" name="Google Shape;418;p39"/>
          <p:cNvSpPr/>
          <p:nvPr/>
        </p:nvSpPr>
        <p:spPr>
          <a:xfrm>
            <a:off x="4156375" y="1170125"/>
            <a:ext cx="2814900" cy="2009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a:t>Vehicle</a:t>
            </a:r>
            <a:endParaRPr/>
          </a:p>
        </p:txBody>
      </p:sp>
      <p:sp>
        <p:nvSpPr>
          <p:cNvPr id="419" name="Google Shape;41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But how about security and privacy</a:t>
            </a:r>
            <a:endParaRPr/>
          </a:p>
        </p:txBody>
      </p:sp>
      <p:pic>
        <p:nvPicPr>
          <p:cNvPr id="420" name="Google Shape;420;p39"/>
          <p:cNvPicPr preferRelativeResize="0"/>
          <p:nvPr/>
        </p:nvPicPr>
        <p:blipFill>
          <a:blip r:embed="rId3">
            <a:alphaModFix/>
          </a:blip>
          <a:stretch>
            <a:fillRect/>
          </a:stretch>
        </p:blipFill>
        <p:spPr>
          <a:xfrm>
            <a:off x="7203675" y="1512550"/>
            <a:ext cx="1628626" cy="913925"/>
          </a:xfrm>
          <a:prstGeom prst="rect">
            <a:avLst/>
          </a:prstGeom>
          <a:noFill/>
          <a:ln>
            <a:noFill/>
          </a:ln>
        </p:spPr>
      </p:pic>
      <p:sp>
        <p:nvSpPr>
          <p:cNvPr id="421" name="Google Shape;421;p39"/>
          <p:cNvSpPr/>
          <p:nvPr/>
        </p:nvSpPr>
        <p:spPr>
          <a:xfrm>
            <a:off x="5640050" y="1533475"/>
            <a:ext cx="11790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Non-private</a:t>
            </a:r>
            <a:endParaRPr/>
          </a:p>
          <a:p>
            <a:pPr indent="0" lvl="0" marL="0" rtl="0" algn="ctr">
              <a:spcBef>
                <a:spcPts val="0"/>
              </a:spcBef>
              <a:spcAft>
                <a:spcPts val="0"/>
              </a:spcAft>
              <a:buNone/>
            </a:pPr>
            <a:r>
              <a:rPr lang="nl"/>
              <a:t>data</a:t>
            </a:r>
            <a:endParaRPr/>
          </a:p>
        </p:txBody>
      </p:sp>
      <p:sp>
        <p:nvSpPr>
          <p:cNvPr id="422" name="Google Shape;422;p39"/>
          <p:cNvSpPr/>
          <p:nvPr/>
        </p:nvSpPr>
        <p:spPr>
          <a:xfrm>
            <a:off x="4890650" y="2301225"/>
            <a:ext cx="14265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Safe local processing</a:t>
            </a:r>
            <a:endParaRPr/>
          </a:p>
        </p:txBody>
      </p:sp>
      <p:pic>
        <p:nvPicPr>
          <p:cNvPr id="423" name="Google Shape;423;p39"/>
          <p:cNvPicPr preferRelativeResize="0"/>
          <p:nvPr/>
        </p:nvPicPr>
        <p:blipFill>
          <a:blip r:embed="rId4">
            <a:alphaModFix/>
          </a:blip>
          <a:stretch>
            <a:fillRect/>
          </a:stretch>
        </p:blipFill>
        <p:spPr>
          <a:xfrm>
            <a:off x="7203670" y="2639120"/>
            <a:ext cx="1628625" cy="1083776"/>
          </a:xfrm>
          <a:prstGeom prst="rect">
            <a:avLst/>
          </a:prstGeom>
          <a:noFill/>
          <a:ln>
            <a:noFill/>
          </a:ln>
        </p:spPr>
      </p:pic>
      <p:sp>
        <p:nvSpPr>
          <p:cNvPr id="424" name="Google Shape;424;p39"/>
          <p:cNvSpPr/>
          <p:nvPr/>
        </p:nvSpPr>
        <p:spPr>
          <a:xfrm>
            <a:off x="4156375" y="3449875"/>
            <a:ext cx="12369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Anonymous</a:t>
            </a:r>
            <a:endParaRPr/>
          </a:p>
          <a:p>
            <a:pPr indent="0" lvl="0" marL="0" rtl="0" algn="ctr">
              <a:spcBef>
                <a:spcPts val="0"/>
              </a:spcBef>
              <a:spcAft>
                <a:spcPts val="0"/>
              </a:spcAft>
              <a:buNone/>
            </a:pPr>
            <a:r>
              <a:rPr lang="nl"/>
              <a:t>sharing</a:t>
            </a:r>
            <a:endParaRPr/>
          </a:p>
        </p:txBody>
      </p:sp>
      <p:sp>
        <p:nvSpPr>
          <p:cNvPr id="425" name="Google Shape;425;p39"/>
          <p:cNvSpPr/>
          <p:nvPr/>
        </p:nvSpPr>
        <p:spPr>
          <a:xfrm>
            <a:off x="5734367" y="3449875"/>
            <a:ext cx="12369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Trusted </a:t>
            </a:r>
            <a:endParaRPr/>
          </a:p>
          <a:p>
            <a:pPr indent="0" lvl="0" marL="0" rtl="0" algn="ctr">
              <a:spcBef>
                <a:spcPts val="0"/>
              </a:spcBef>
              <a:spcAft>
                <a:spcPts val="0"/>
              </a:spcAft>
              <a:buNone/>
            </a:pPr>
            <a:r>
              <a:rPr lang="nl"/>
              <a:t>party</a:t>
            </a:r>
            <a:endParaRPr/>
          </a:p>
        </p:txBody>
      </p:sp>
      <p:sp>
        <p:nvSpPr>
          <p:cNvPr id="426" name="Google Shape;426;p39"/>
          <p:cNvSpPr/>
          <p:nvPr/>
        </p:nvSpPr>
        <p:spPr>
          <a:xfrm>
            <a:off x="4374250" y="1533475"/>
            <a:ext cx="10146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Private data</a:t>
            </a:r>
            <a:endParaRPr/>
          </a:p>
        </p:txBody>
      </p:sp>
      <p:sp>
        <p:nvSpPr>
          <p:cNvPr id="427" name="Google Shape;427;p39"/>
          <p:cNvSpPr/>
          <p:nvPr/>
        </p:nvSpPr>
        <p:spPr>
          <a:xfrm>
            <a:off x="935100" y="4609775"/>
            <a:ext cx="7198200" cy="462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Data ownership, privacy and mutual trust between parties are key</a:t>
            </a:r>
            <a:endParaRPr/>
          </a:p>
        </p:txBody>
      </p:sp>
      <p:sp>
        <p:nvSpPr>
          <p:cNvPr id="428" name="Google Shape;428;p39"/>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ECO system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0"/>
          <p:cNvSpPr txBox="1"/>
          <p:nvPr>
            <p:ph idx="1" type="body"/>
          </p:nvPr>
        </p:nvSpPr>
        <p:spPr>
          <a:xfrm>
            <a:off x="311700" y="1152475"/>
            <a:ext cx="4671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Parties</a:t>
            </a:r>
            <a:endParaRPr/>
          </a:p>
          <a:p>
            <a:pPr indent="-317500" lvl="1" marL="914400" rtl="0" algn="l">
              <a:spcBef>
                <a:spcPts val="0"/>
              </a:spcBef>
              <a:spcAft>
                <a:spcPts val="0"/>
              </a:spcAft>
              <a:buSzPts val="1400"/>
              <a:buChar char="○"/>
            </a:pPr>
            <a:r>
              <a:rPr lang="nl"/>
              <a:t>Driving schools</a:t>
            </a:r>
            <a:endParaRPr/>
          </a:p>
          <a:p>
            <a:pPr indent="-317500" lvl="1" marL="914400" rtl="0" algn="l">
              <a:spcBef>
                <a:spcPts val="0"/>
              </a:spcBef>
              <a:spcAft>
                <a:spcPts val="0"/>
              </a:spcAft>
              <a:buSzPts val="1400"/>
              <a:buChar char="○"/>
            </a:pPr>
            <a:r>
              <a:rPr lang="nl"/>
              <a:t>First responders</a:t>
            </a:r>
            <a:endParaRPr/>
          </a:p>
          <a:p>
            <a:pPr indent="-317500" lvl="1" marL="914400" rtl="0" algn="l">
              <a:spcBef>
                <a:spcPts val="0"/>
              </a:spcBef>
              <a:spcAft>
                <a:spcPts val="0"/>
              </a:spcAft>
              <a:buSzPts val="1400"/>
              <a:buChar char="○"/>
            </a:pPr>
            <a:r>
              <a:rPr lang="nl"/>
              <a:t>Roadside assistance</a:t>
            </a:r>
            <a:endParaRPr/>
          </a:p>
          <a:p>
            <a:pPr indent="-317500" lvl="1" marL="914400" rtl="0" algn="l">
              <a:spcBef>
                <a:spcPts val="0"/>
              </a:spcBef>
              <a:spcAft>
                <a:spcPts val="0"/>
              </a:spcAft>
              <a:buSzPts val="1400"/>
              <a:buChar char="○"/>
            </a:pPr>
            <a:r>
              <a:rPr lang="nl"/>
              <a:t>Insurance company</a:t>
            </a:r>
            <a:endParaRPr/>
          </a:p>
          <a:p>
            <a:pPr indent="-317500" lvl="1" marL="914400" rtl="0" algn="l">
              <a:spcBef>
                <a:spcPts val="0"/>
              </a:spcBef>
              <a:spcAft>
                <a:spcPts val="0"/>
              </a:spcAft>
              <a:buSzPts val="1400"/>
              <a:buChar char="○"/>
            </a:pPr>
            <a:r>
              <a:rPr lang="nl"/>
              <a:t>Car Manufacturer</a:t>
            </a:r>
            <a:endParaRPr/>
          </a:p>
          <a:p>
            <a:pPr indent="-317500" lvl="1" marL="914400" rtl="0" algn="l">
              <a:spcBef>
                <a:spcPts val="0"/>
              </a:spcBef>
              <a:spcAft>
                <a:spcPts val="0"/>
              </a:spcAft>
              <a:buSzPts val="1400"/>
              <a:buChar char="○"/>
            </a:pPr>
            <a:r>
              <a:rPr lang="nl"/>
              <a:t>(Local) Government</a:t>
            </a:r>
            <a:endParaRPr/>
          </a:p>
          <a:p>
            <a:pPr indent="-342900" lvl="0" marL="457200" rtl="0" algn="l">
              <a:spcBef>
                <a:spcPts val="0"/>
              </a:spcBef>
              <a:spcAft>
                <a:spcPts val="0"/>
              </a:spcAft>
              <a:buSzPts val="1800"/>
              <a:buChar char="●"/>
            </a:pPr>
            <a:r>
              <a:rPr lang="nl"/>
              <a:t>Equal playing field</a:t>
            </a:r>
            <a:endParaRPr/>
          </a:p>
          <a:p>
            <a:pPr indent="-317500" lvl="1" marL="914400" rtl="0" algn="l">
              <a:spcBef>
                <a:spcPts val="0"/>
              </a:spcBef>
              <a:spcAft>
                <a:spcPts val="0"/>
              </a:spcAft>
              <a:buSzPts val="1400"/>
              <a:buChar char="○"/>
            </a:pPr>
            <a:r>
              <a:rPr lang="nl"/>
              <a:t>Common infrastructure / architecture</a:t>
            </a:r>
            <a:endParaRPr/>
          </a:p>
          <a:p>
            <a:pPr indent="-317500" lvl="1" marL="914400" rtl="0" algn="l">
              <a:spcBef>
                <a:spcPts val="0"/>
              </a:spcBef>
              <a:spcAft>
                <a:spcPts val="0"/>
              </a:spcAft>
              <a:buSzPts val="1400"/>
              <a:buChar char="○"/>
            </a:pPr>
            <a:r>
              <a:rPr lang="nl"/>
              <a:t>Open interfaces / secured data exchange </a:t>
            </a:r>
            <a:endParaRPr/>
          </a:p>
          <a:p>
            <a:pPr indent="-317500" lvl="1" marL="914400" rtl="0" algn="l">
              <a:spcBef>
                <a:spcPts val="0"/>
              </a:spcBef>
              <a:spcAft>
                <a:spcPts val="0"/>
              </a:spcAft>
              <a:buSzPts val="1400"/>
              <a:buChar char="○"/>
            </a:pPr>
            <a:r>
              <a:rPr lang="nl"/>
              <a:t>All organisations have equal access</a:t>
            </a:r>
            <a:endParaRPr/>
          </a:p>
          <a:p>
            <a:pPr indent="-317500" lvl="1" marL="914400" rtl="0" algn="l">
              <a:spcBef>
                <a:spcPts val="0"/>
              </a:spcBef>
              <a:spcAft>
                <a:spcPts val="0"/>
              </a:spcAft>
              <a:buSzPts val="1400"/>
              <a:buChar char="○"/>
            </a:pPr>
            <a:r>
              <a:rPr lang="nl"/>
              <a:t>Vehicle driver chooses its partners</a:t>
            </a:r>
            <a:endParaRPr/>
          </a:p>
          <a:p>
            <a:pPr indent="-317500" lvl="1" marL="914400" rtl="0" algn="l">
              <a:spcBef>
                <a:spcPts val="0"/>
              </a:spcBef>
              <a:spcAft>
                <a:spcPts val="0"/>
              </a:spcAft>
              <a:buSzPts val="1400"/>
              <a:buChar char="○"/>
            </a:pPr>
            <a:r>
              <a:rPr lang="nl"/>
              <a:t>Open data whenever possible</a:t>
            </a:r>
            <a:endParaRPr/>
          </a:p>
          <a:p>
            <a:pPr indent="0" lvl="0" marL="0" rtl="0" algn="l">
              <a:spcBef>
                <a:spcPts val="1600"/>
              </a:spcBef>
              <a:spcAft>
                <a:spcPts val="1600"/>
              </a:spcAft>
              <a:buNone/>
            </a:pPr>
            <a:r>
              <a:t/>
            </a:r>
            <a:endParaRPr/>
          </a:p>
        </p:txBody>
      </p:sp>
      <p:sp>
        <p:nvSpPr>
          <p:cNvPr id="434" name="Google Shape;434;p40"/>
          <p:cNvSpPr/>
          <p:nvPr/>
        </p:nvSpPr>
        <p:spPr>
          <a:xfrm>
            <a:off x="5908975" y="1170125"/>
            <a:ext cx="2814900" cy="2009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
              <a:t>Vehicle</a:t>
            </a:r>
            <a:endParaRPr/>
          </a:p>
        </p:txBody>
      </p:sp>
      <p:sp>
        <p:nvSpPr>
          <p:cNvPr id="435" name="Google Shape;43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Smart mobility with multiple parties</a:t>
            </a:r>
            <a:endParaRPr/>
          </a:p>
        </p:txBody>
      </p:sp>
      <p:sp>
        <p:nvSpPr>
          <p:cNvPr id="436" name="Google Shape;436;p40"/>
          <p:cNvSpPr/>
          <p:nvPr/>
        </p:nvSpPr>
        <p:spPr>
          <a:xfrm>
            <a:off x="7392650" y="1533475"/>
            <a:ext cx="11790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Non-private</a:t>
            </a:r>
            <a:endParaRPr/>
          </a:p>
          <a:p>
            <a:pPr indent="0" lvl="0" marL="0" rtl="0" algn="ctr">
              <a:spcBef>
                <a:spcPts val="0"/>
              </a:spcBef>
              <a:spcAft>
                <a:spcPts val="0"/>
              </a:spcAft>
              <a:buNone/>
            </a:pPr>
            <a:r>
              <a:rPr lang="nl"/>
              <a:t>data</a:t>
            </a:r>
            <a:endParaRPr/>
          </a:p>
        </p:txBody>
      </p:sp>
      <p:sp>
        <p:nvSpPr>
          <p:cNvPr id="437" name="Google Shape;437;p40"/>
          <p:cNvSpPr/>
          <p:nvPr/>
        </p:nvSpPr>
        <p:spPr>
          <a:xfrm>
            <a:off x="6643250" y="2301225"/>
            <a:ext cx="14265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Safe local processing</a:t>
            </a:r>
            <a:endParaRPr/>
          </a:p>
        </p:txBody>
      </p:sp>
      <p:sp>
        <p:nvSpPr>
          <p:cNvPr id="438" name="Google Shape;438;p40"/>
          <p:cNvSpPr/>
          <p:nvPr/>
        </p:nvSpPr>
        <p:spPr>
          <a:xfrm>
            <a:off x="5908975" y="3449875"/>
            <a:ext cx="12369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Anonymous</a:t>
            </a:r>
            <a:endParaRPr/>
          </a:p>
          <a:p>
            <a:pPr indent="0" lvl="0" marL="0" rtl="0" algn="ctr">
              <a:spcBef>
                <a:spcPts val="0"/>
              </a:spcBef>
              <a:spcAft>
                <a:spcPts val="0"/>
              </a:spcAft>
              <a:buNone/>
            </a:pPr>
            <a:r>
              <a:rPr lang="nl"/>
              <a:t>sharing</a:t>
            </a:r>
            <a:endParaRPr/>
          </a:p>
        </p:txBody>
      </p:sp>
      <p:sp>
        <p:nvSpPr>
          <p:cNvPr id="439" name="Google Shape;439;p40"/>
          <p:cNvSpPr/>
          <p:nvPr/>
        </p:nvSpPr>
        <p:spPr>
          <a:xfrm>
            <a:off x="7486967" y="3449875"/>
            <a:ext cx="12369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Trusted </a:t>
            </a:r>
            <a:endParaRPr/>
          </a:p>
          <a:p>
            <a:pPr indent="0" lvl="0" marL="0" rtl="0" algn="ctr">
              <a:spcBef>
                <a:spcPts val="0"/>
              </a:spcBef>
              <a:spcAft>
                <a:spcPts val="0"/>
              </a:spcAft>
              <a:buNone/>
            </a:pPr>
            <a:r>
              <a:rPr lang="nl"/>
              <a:t>party</a:t>
            </a:r>
            <a:endParaRPr/>
          </a:p>
        </p:txBody>
      </p:sp>
      <p:sp>
        <p:nvSpPr>
          <p:cNvPr id="440" name="Google Shape;440;p40"/>
          <p:cNvSpPr/>
          <p:nvPr/>
        </p:nvSpPr>
        <p:spPr>
          <a:xfrm>
            <a:off x="6126850" y="1533475"/>
            <a:ext cx="1014600" cy="63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Private data</a:t>
            </a:r>
            <a:endParaRPr/>
          </a:p>
        </p:txBody>
      </p:sp>
      <p:sp>
        <p:nvSpPr>
          <p:cNvPr id="441" name="Google Shape;441;p40"/>
          <p:cNvSpPr/>
          <p:nvPr/>
        </p:nvSpPr>
        <p:spPr>
          <a:xfrm>
            <a:off x="935100" y="4609775"/>
            <a:ext cx="7198200" cy="462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Data ownership, privacy and mutual trust between parties are key</a:t>
            </a:r>
            <a:endParaRPr/>
          </a:p>
        </p:txBody>
      </p:sp>
      <p:sp>
        <p:nvSpPr>
          <p:cNvPr id="442" name="Google Shape;442;p40"/>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ECO system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The road to success</a:t>
            </a:r>
            <a:endParaRPr/>
          </a:p>
        </p:txBody>
      </p:sp>
      <p:sp>
        <p:nvSpPr>
          <p:cNvPr id="448" name="Google Shape;44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Start small with limited scope</a:t>
            </a:r>
            <a:endParaRPr/>
          </a:p>
          <a:p>
            <a:pPr indent="-317500" lvl="1" marL="914400" rtl="0" algn="l">
              <a:spcBef>
                <a:spcPts val="0"/>
              </a:spcBef>
              <a:spcAft>
                <a:spcPts val="0"/>
              </a:spcAft>
              <a:buSzPts val="1400"/>
              <a:buChar char="○"/>
            </a:pPr>
            <a:r>
              <a:rPr lang="nl"/>
              <a:t>Driving Coach for young drivers</a:t>
            </a:r>
            <a:endParaRPr/>
          </a:p>
          <a:p>
            <a:pPr indent="-317500" lvl="1" marL="914400" rtl="0" algn="l">
              <a:spcBef>
                <a:spcPts val="0"/>
              </a:spcBef>
              <a:spcAft>
                <a:spcPts val="0"/>
              </a:spcAft>
              <a:buSzPts val="1400"/>
              <a:buChar char="○"/>
            </a:pPr>
            <a:r>
              <a:rPr lang="nl"/>
              <a:t>Feedback on driver behaviour</a:t>
            </a:r>
            <a:endParaRPr/>
          </a:p>
          <a:p>
            <a:pPr indent="-342900" lvl="0" marL="457200" rtl="0" algn="l">
              <a:spcBef>
                <a:spcPts val="0"/>
              </a:spcBef>
              <a:spcAft>
                <a:spcPts val="0"/>
              </a:spcAft>
              <a:buSzPts val="1800"/>
              <a:buChar char="●"/>
            </a:pPr>
            <a:r>
              <a:rPr lang="nl"/>
              <a:t>Buildup experience</a:t>
            </a:r>
            <a:endParaRPr/>
          </a:p>
          <a:p>
            <a:pPr indent="-342900" lvl="0" marL="457200" rtl="0" algn="l">
              <a:spcBef>
                <a:spcPts val="0"/>
              </a:spcBef>
              <a:spcAft>
                <a:spcPts val="0"/>
              </a:spcAft>
              <a:buSzPts val="1800"/>
              <a:buChar char="●"/>
            </a:pPr>
            <a:r>
              <a:rPr lang="nl"/>
              <a:t>Connect to European road safety and science programmes</a:t>
            </a:r>
            <a:endParaRPr/>
          </a:p>
          <a:p>
            <a:pPr indent="-342900" lvl="0" marL="457200" rtl="0" algn="l">
              <a:spcBef>
                <a:spcPts val="0"/>
              </a:spcBef>
              <a:spcAft>
                <a:spcPts val="0"/>
              </a:spcAft>
              <a:buSzPts val="1800"/>
              <a:buChar char="●"/>
            </a:pPr>
            <a:r>
              <a:rPr lang="nl"/>
              <a:t>Find suitable development and business partners (NGO, GO)</a:t>
            </a:r>
            <a:endParaRPr/>
          </a:p>
          <a:p>
            <a:pPr indent="-342900" lvl="0" marL="457200" rtl="0" algn="l">
              <a:spcBef>
                <a:spcPts val="0"/>
              </a:spcBef>
              <a:spcAft>
                <a:spcPts val="0"/>
              </a:spcAft>
              <a:buSzPts val="1800"/>
              <a:buChar char="●"/>
            </a:pPr>
            <a:r>
              <a:rPr lang="nl"/>
              <a:t>Focus on developing an open ECO system</a:t>
            </a:r>
            <a:endParaRPr/>
          </a:p>
          <a:p>
            <a:pPr indent="-317500" lvl="1" marL="914400" rtl="0" algn="l">
              <a:spcBef>
                <a:spcPts val="0"/>
              </a:spcBef>
              <a:spcAft>
                <a:spcPts val="0"/>
              </a:spcAft>
              <a:buSzPts val="1400"/>
              <a:buChar char="○"/>
            </a:pPr>
            <a:r>
              <a:rPr lang="nl"/>
              <a:t>Open data sharing</a:t>
            </a:r>
            <a:endParaRPr/>
          </a:p>
          <a:p>
            <a:pPr indent="-317500" lvl="1" marL="914400" rtl="0" algn="l">
              <a:spcBef>
                <a:spcPts val="0"/>
              </a:spcBef>
              <a:spcAft>
                <a:spcPts val="0"/>
              </a:spcAft>
              <a:buSzPts val="1400"/>
              <a:buChar char="○"/>
            </a:pPr>
            <a:r>
              <a:rPr lang="nl"/>
              <a:t>Inclusive / not exclusive</a:t>
            </a:r>
            <a:endParaRPr/>
          </a:p>
          <a:p>
            <a:pPr indent="-317500" lvl="1" marL="914400" rtl="0" algn="l">
              <a:spcBef>
                <a:spcPts val="0"/>
              </a:spcBef>
              <a:spcAft>
                <a:spcPts val="0"/>
              </a:spcAft>
              <a:buSzPts val="1400"/>
              <a:buChar char="○"/>
            </a:pPr>
            <a:r>
              <a:rPr lang="nl"/>
              <a:t>Data ownership</a:t>
            </a:r>
            <a:endParaRPr/>
          </a:p>
          <a:p>
            <a:pPr indent="-317500" lvl="1" marL="914400" rtl="0" algn="l">
              <a:spcBef>
                <a:spcPts val="0"/>
              </a:spcBef>
              <a:spcAft>
                <a:spcPts val="0"/>
              </a:spcAft>
              <a:buSzPts val="1400"/>
              <a:buChar char="○"/>
            </a:pPr>
            <a:r>
              <a:rPr lang="nl"/>
              <a:t>Trust</a:t>
            </a:r>
            <a:endParaRPr/>
          </a:p>
          <a:p>
            <a:pPr indent="-317500" lvl="1" marL="914400" rtl="0" algn="l">
              <a:spcBef>
                <a:spcPts val="0"/>
              </a:spcBef>
              <a:spcAft>
                <a:spcPts val="0"/>
              </a:spcAft>
              <a:buSzPts val="1400"/>
              <a:buChar char="○"/>
            </a:pPr>
            <a:r>
              <a:rPr lang="nl"/>
              <a:t>Work on a common goal</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Purpose and scope of this presentation</a:t>
            </a:r>
            <a:endParaRPr/>
          </a:p>
        </p:txBody>
      </p:sp>
      <p:sp>
        <p:nvSpPr>
          <p:cNvPr id="78" name="Google Shape;78;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nl" sz="2000"/>
              <a:t>To provide insights</a:t>
            </a:r>
            <a:endParaRPr sz="2000"/>
          </a:p>
          <a:p>
            <a:pPr indent="-355600" lvl="0" marL="457200" rtl="0" algn="l">
              <a:spcBef>
                <a:spcPts val="0"/>
              </a:spcBef>
              <a:spcAft>
                <a:spcPts val="0"/>
              </a:spcAft>
              <a:buSzPts val="2000"/>
              <a:buChar char="●"/>
            </a:pPr>
            <a:r>
              <a:rPr lang="nl" sz="2000"/>
              <a:t>To show what is possible</a:t>
            </a:r>
            <a:endParaRPr sz="2000"/>
          </a:p>
          <a:p>
            <a:pPr indent="-355600" lvl="0" marL="457200" rtl="0" algn="l">
              <a:spcBef>
                <a:spcPts val="0"/>
              </a:spcBef>
              <a:spcAft>
                <a:spcPts val="0"/>
              </a:spcAft>
              <a:buSzPts val="2000"/>
              <a:buChar char="●"/>
            </a:pPr>
            <a:r>
              <a:rPr lang="nl" sz="2000"/>
              <a:t>To start a discussion</a:t>
            </a:r>
            <a:endParaRPr sz="2000"/>
          </a:p>
          <a:p>
            <a:pPr indent="-355600" lvl="0" marL="457200" rtl="0" algn="l">
              <a:spcBef>
                <a:spcPts val="0"/>
              </a:spcBef>
              <a:spcAft>
                <a:spcPts val="0"/>
              </a:spcAft>
              <a:buSzPts val="2000"/>
              <a:buChar char="●"/>
            </a:pPr>
            <a:r>
              <a:rPr lang="nl" sz="2000"/>
              <a:t>To inspire</a:t>
            </a:r>
            <a:endParaRPr sz="2000"/>
          </a:p>
          <a:p>
            <a:pPr indent="-355600" lvl="0" marL="457200" rtl="0" algn="l">
              <a:spcBef>
                <a:spcPts val="0"/>
              </a:spcBef>
              <a:spcAft>
                <a:spcPts val="0"/>
              </a:spcAft>
              <a:buSzPts val="2000"/>
              <a:buChar char="●"/>
            </a:pPr>
            <a:r>
              <a:rPr lang="nl" sz="2000"/>
              <a:t>To move you into action</a:t>
            </a:r>
            <a:endParaRPr sz="2000"/>
          </a:p>
        </p:txBody>
      </p:sp>
      <p:sp>
        <p:nvSpPr>
          <p:cNvPr id="79" name="Google Shape;79;p15"/>
          <p:cNvSpPr txBox="1"/>
          <p:nvPr>
            <p:ph idx="2" type="body"/>
          </p:nvPr>
        </p:nvSpPr>
        <p:spPr>
          <a:xfrm>
            <a:off x="4173025" y="1152475"/>
            <a:ext cx="46593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nl" sz="2000"/>
              <a:t>It’s an active working document</a:t>
            </a:r>
            <a:endParaRPr sz="2000"/>
          </a:p>
          <a:p>
            <a:pPr indent="-355600" lvl="0" marL="457200" rtl="0" algn="l">
              <a:spcBef>
                <a:spcPts val="0"/>
              </a:spcBef>
              <a:spcAft>
                <a:spcPts val="0"/>
              </a:spcAft>
              <a:buSzPts val="2000"/>
              <a:buChar char="●"/>
            </a:pPr>
            <a:r>
              <a:rPr lang="nl" sz="2000"/>
              <a:t>It’s part of a greater project </a:t>
            </a:r>
            <a:endParaRPr sz="2000"/>
          </a:p>
          <a:p>
            <a:pPr indent="-355600" lvl="0" marL="457200" rtl="0" algn="l">
              <a:spcBef>
                <a:spcPts val="0"/>
              </a:spcBef>
              <a:spcAft>
                <a:spcPts val="0"/>
              </a:spcAft>
              <a:buSzPts val="2000"/>
              <a:buChar char="●"/>
            </a:pPr>
            <a:r>
              <a:rPr lang="nl" sz="2000"/>
              <a:t>This is not a design poured in concrete</a:t>
            </a:r>
            <a:endParaRPr sz="2000"/>
          </a:p>
          <a:p>
            <a:pPr indent="-355600" lvl="0" marL="457200" rtl="0" algn="l">
              <a:spcBef>
                <a:spcPts val="0"/>
              </a:spcBef>
              <a:spcAft>
                <a:spcPts val="0"/>
              </a:spcAft>
              <a:buSzPts val="2000"/>
              <a:buChar char="●"/>
            </a:pPr>
            <a:r>
              <a:rPr lang="nl" sz="2000"/>
              <a:t>Its open for discussion</a:t>
            </a:r>
            <a:endParaRPr sz="2000"/>
          </a:p>
        </p:txBody>
      </p:sp>
      <p:sp>
        <p:nvSpPr>
          <p:cNvPr id="80" name="Google Shape;80;p15"/>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Intro</a:t>
            </a:r>
            <a:endParaRPr/>
          </a:p>
        </p:txBody>
      </p:sp>
      <p:sp>
        <p:nvSpPr>
          <p:cNvPr id="81" name="Google Shape;81;p15"/>
          <p:cNvSpPr/>
          <p:nvPr/>
        </p:nvSpPr>
        <p:spPr>
          <a:xfrm>
            <a:off x="2363862" y="4493950"/>
            <a:ext cx="4416300" cy="462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We need your expertise to make it happen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What to do next, so many questions</a:t>
            </a:r>
            <a:endParaRPr/>
          </a:p>
        </p:txBody>
      </p:sp>
      <p:sp>
        <p:nvSpPr>
          <p:cNvPr id="454" name="Google Shape;454;p42"/>
          <p:cNvSpPr txBox="1"/>
          <p:nvPr>
            <p:ph idx="1" type="body"/>
          </p:nvPr>
        </p:nvSpPr>
        <p:spPr>
          <a:xfrm>
            <a:off x="311700" y="1126750"/>
            <a:ext cx="7756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Questions for the </a:t>
            </a:r>
            <a:r>
              <a:rPr lang="nl"/>
              <a:t>audience</a:t>
            </a:r>
            <a:r>
              <a:rPr lang="nl"/>
              <a:t>:</a:t>
            </a:r>
            <a:endParaRPr/>
          </a:p>
          <a:p>
            <a:pPr indent="-317500" lvl="1" marL="914400" rtl="0" algn="l">
              <a:spcBef>
                <a:spcPts val="0"/>
              </a:spcBef>
              <a:spcAft>
                <a:spcPts val="0"/>
              </a:spcAft>
              <a:buSzPts val="1400"/>
              <a:buChar char="○"/>
            </a:pPr>
            <a:r>
              <a:rPr lang="nl"/>
              <a:t>Will these ideas help to reduce road accidents and make our life safer?</a:t>
            </a:r>
            <a:endParaRPr/>
          </a:p>
          <a:p>
            <a:pPr indent="-317500" lvl="1" marL="914400" rtl="0" algn="l">
              <a:spcBef>
                <a:spcPts val="0"/>
              </a:spcBef>
              <a:spcAft>
                <a:spcPts val="0"/>
              </a:spcAft>
              <a:buSzPts val="1400"/>
              <a:buChar char="○"/>
            </a:pPr>
            <a:r>
              <a:rPr lang="nl"/>
              <a:t>Are there any major issues that hinder this and need to be addressed in more detail.</a:t>
            </a:r>
            <a:endParaRPr/>
          </a:p>
          <a:p>
            <a:pPr indent="-317500" lvl="1" marL="914400" rtl="0" algn="l">
              <a:spcBef>
                <a:spcPts val="0"/>
              </a:spcBef>
              <a:spcAft>
                <a:spcPts val="0"/>
              </a:spcAft>
              <a:buSzPts val="1400"/>
              <a:buChar char="○"/>
            </a:pPr>
            <a:r>
              <a:rPr lang="nl"/>
              <a:t>Think what can you do? </a:t>
            </a:r>
            <a:endParaRPr/>
          </a:p>
          <a:p>
            <a:pPr indent="-342900" lvl="0" marL="457200" rtl="0" algn="l">
              <a:spcBef>
                <a:spcPts val="0"/>
              </a:spcBef>
              <a:spcAft>
                <a:spcPts val="0"/>
              </a:spcAft>
              <a:buSzPts val="1800"/>
              <a:buChar char="●"/>
            </a:pPr>
            <a:r>
              <a:rPr lang="nl"/>
              <a:t>The next step:</a:t>
            </a:r>
            <a:endParaRPr/>
          </a:p>
          <a:p>
            <a:pPr indent="-317500" lvl="1" marL="914400" rtl="0" algn="l">
              <a:spcBef>
                <a:spcPts val="0"/>
              </a:spcBef>
              <a:spcAft>
                <a:spcPts val="0"/>
              </a:spcAft>
              <a:buSzPts val="1400"/>
              <a:buChar char="○"/>
            </a:pPr>
            <a:r>
              <a:rPr lang="nl"/>
              <a:t>Share these ideas within our organisation, mobility partners</a:t>
            </a:r>
            <a:endParaRPr/>
          </a:p>
          <a:p>
            <a:pPr indent="-317500" lvl="1" marL="914400" rtl="0" algn="l">
              <a:spcBef>
                <a:spcPts val="0"/>
              </a:spcBef>
              <a:spcAft>
                <a:spcPts val="0"/>
              </a:spcAft>
              <a:buSzPts val="1400"/>
              <a:buChar char="○"/>
            </a:pPr>
            <a:r>
              <a:rPr lang="nl"/>
              <a:t>Discuss, investigate and experiment to learn more</a:t>
            </a:r>
            <a:endParaRPr/>
          </a:p>
          <a:p>
            <a:pPr indent="-317500" lvl="1" marL="914400" rtl="0" algn="l">
              <a:spcBef>
                <a:spcPts val="0"/>
              </a:spcBef>
              <a:spcAft>
                <a:spcPts val="0"/>
              </a:spcAft>
              <a:buSzPts val="1400"/>
              <a:buChar char="○"/>
            </a:pPr>
            <a:r>
              <a:rPr lang="nl"/>
              <a:t>L</a:t>
            </a:r>
            <a:r>
              <a:rPr lang="nl"/>
              <a:t>ook out for partners? </a:t>
            </a:r>
            <a:endParaRPr/>
          </a:p>
          <a:p>
            <a:pPr indent="0" lvl="0" marL="0" rtl="0" algn="l">
              <a:spcBef>
                <a:spcPts val="1600"/>
              </a:spcBef>
              <a:spcAft>
                <a:spcPts val="1600"/>
              </a:spcAft>
              <a:buNone/>
            </a:pPr>
            <a:r>
              <a:t/>
            </a:r>
            <a:endParaRPr/>
          </a:p>
        </p:txBody>
      </p:sp>
      <p:sp>
        <p:nvSpPr>
          <p:cNvPr id="455" name="Google Shape;455;p42"/>
          <p:cNvSpPr/>
          <p:nvPr/>
        </p:nvSpPr>
        <p:spPr>
          <a:xfrm>
            <a:off x="693750" y="3639275"/>
            <a:ext cx="7756500" cy="1025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Millions of euro’s are spend each year on Road Safety and scientific research programmes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nl"/>
              <a:t>The average car has safety belts and airbags but does not communicate its story</a:t>
            </a:r>
            <a:endParaRPr/>
          </a:p>
          <a:p>
            <a:pPr indent="0" lvl="0" marL="0" rtl="0" algn="ctr">
              <a:spcBef>
                <a:spcPts val="0"/>
              </a:spcBef>
              <a:spcAft>
                <a:spcPts val="0"/>
              </a:spcAft>
              <a:buNone/>
            </a:pPr>
            <a:r>
              <a:t/>
            </a:r>
            <a:endParaRPr b="1"/>
          </a:p>
          <a:p>
            <a:pPr indent="0" lvl="0" marL="0" rtl="0" algn="ctr">
              <a:spcBef>
                <a:spcPts val="0"/>
              </a:spcBef>
              <a:spcAft>
                <a:spcPts val="0"/>
              </a:spcAft>
              <a:buNone/>
            </a:pPr>
            <a:r>
              <a:rPr b="1" lang="nl"/>
              <a:t>Let see if we can use innovation to make the road safe again!</a:t>
            </a:r>
            <a:endParaRPr b="1"/>
          </a:p>
        </p:txBody>
      </p:sp>
      <p:sp>
        <p:nvSpPr>
          <p:cNvPr id="456" name="Google Shape;456;p42"/>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Summary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Where to find more information</a:t>
            </a:r>
            <a:endParaRPr/>
          </a:p>
        </p:txBody>
      </p:sp>
      <p:sp>
        <p:nvSpPr>
          <p:cNvPr id="462" name="Google Shape;462;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Dutch mobility innovations</a:t>
            </a:r>
            <a:endParaRPr/>
          </a:p>
          <a:p>
            <a:pPr indent="0" lvl="0" marL="0" rtl="0" algn="l">
              <a:spcBef>
                <a:spcPts val="1600"/>
              </a:spcBef>
              <a:spcAft>
                <a:spcPts val="0"/>
              </a:spcAft>
              <a:buNone/>
            </a:pPr>
            <a:r>
              <a:rPr lang="nl" u="sng">
                <a:solidFill>
                  <a:schemeClr val="hlink"/>
                </a:solidFill>
                <a:hlinkClick r:id="rId3"/>
              </a:rPr>
              <a:t>https://dutchmobilityinnovations.com/spaces/86/dutch-mobility-innovations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nl"/>
              <a:t>Github project website: </a:t>
            </a:r>
            <a:r>
              <a:rPr lang="nl" u="sng">
                <a:solidFill>
                  <a:schemeClr val="hlink"/>
                </a:solidFill>
                <a:hlinkClick r:id="rId4"/>
              </a:rPr>
              <a:t>https://github.com/Tauvic/DriverAwareness</a:t>
            </a:r>
            <a:endParaRPr/>
          </a:p>
          <a:p>
            <a:pPr indent="0" lvl="0" marL="0" rtl="0" algn="l">
              <a:spcBef>
                <a:spcPts val="1600"/>
              </a:spcBef>
              <a:spcAft>
                <a:spcPts val="1600"/>
              </a:spcAft>
              <a:buNone/>
            </a:pPr>
            <a:r>
              <a:t/>
            </a:r>
            <a:endParaRPr/>
          </a:p>
        </p:txBody>
      </p:sp>
      <p:pic>
        <p:nvPicPr>
          <p:cNvPr id="463" name="Google Shape;463;p43"/>
          <p:cNvPicPr preferRelativeResize="0"/>
          <p:nvPr/>
        </p:nvPicPr>
        <p:blipFill>
          <a:blip r:embed="rId5">
            <a:alphaModFix/>
          </a:blip>
          <a:stretch>
            <a:fillRect/>
          </a:stretch>
        </p:blipFill>
        <p:spPr>
          <a:xfrm>
            <a:off x="6706850" y="2086713"/>
            <a:ext cx="1809750" cy="1076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44"/>
          <p:cNvPicPr preferRelativeResize="0"/>
          <p:nvPr/>
        </p:nvPicPr>
        <p:blipFill>
          <a:blip r:embed="rId3">
            <a:alphaModFix/>
          </a:blip>
          <a:stretch>
            <a:fillRect/>
          </a:stretch>
        </p:blipFill>
        <p:spPr>
          <a:xfrm>
            <a:off x="3341950" y="436050"/>
            <a:ext cx="2686050" cy="762000"/>
          </a:xfrm>
          <a:prstGeom prst="rect">
            <a:avLst/>
          </a:prstGeom>
          <a:noFill/>
          <a:ln>
            <a:noFill/>
          </a:ln>
        </p:spPr>
      </p:pic>
      <p:pic>
        <p:nvPicPr>
          <p:cNvPr id="469" name="Google Shape;469;p44"/>
          <p:cNvPicPr preferRelativeResize="0"/>
          <p:nvPr/>
        </p:nvPicPr>
        <p:blipFill>
          <a:blip r:embed="rId4">
            <a:alphaModFix/>
          </a:blip>
          <a:stretch>
            <a:fillRect/>
          </a:stretch>
        </p:blipFill>
        <p:spPr>
          <a:xfrm>
            <a:off x="3263950" y="1981500"/>
            <a:ext cx="2162175" cy="504825"/>
          </a:xfrm>
          <a:prstGeom prst="rect">
            <a:avLst/>
          </a:prstGeom>
          <a:noFill/>
          <a:ln>
            <a:noFill/>
          </a:ln>
        </p:spPr>
      </p:pic>
      <p:pic>
        <p:nvPicPr>
          <p:cNvPr id="470" name="Google Shape;470;p44"/>
          <p:cNvPicPr preferRelativeResize="0"/>
          <p:nvPr/>
        </p:nvPicPr>
        <p:blipFill rotWithShape="1">
          <a:blip r:embed="rId5">
            <a:alphaModFix/>
          </a:blip>
          <a:srcRect b="0" l="1500" r="-1499" t="0"/>
          <a:stretch/>
        </p:blipFill>
        <p:spPr>
          <a:xfrm>
            <a:off x="1503650" y="3492291"/>
            <a:ext cx="2857500" cy="880159"/>
          </a:xfrm>
          <a:prstGeom prst="rect">
            <a:avLst/>
          </a:prstGeom>
          <a:noFill/>
          <a:ln>
            <a:noFill/>
          </a:ln>
        </p:spPr>
      </p:pic>
      <p:pic>
        <p:nvPicPr>
          <p:cNvPr id="471" name="Google Shape;471;p44"/>
          <p:cNvPicPr preferRelativeResize="0"/>
          <p:nvPr/>
        </p:nvPicPr>
        <p:blipFill>
          <a:blip r:embed="rId6">
            <a:alphaModFix/>
          </a:blip>
          <a:stretch>
            <a:fillRect/>
          </a:stretch>
        </p:blipFill>
        <p:spPr>
          <a:xfrm>
            <a:off x="6345350" y="3702413"/>
            <a:ext cx="2331025" cy="1297076"/>
          </a:xfrm>
          <a:prstGeom prst="rect">
            <a:avLst/>
          </a:prstGeom>
          <a:noFill/>
          <a:ln>
            <a:noFill/>
          </a:ln>
        </p:spPr>
      </p:pic>
      <p:pic>
        <p:nvPicPr>
          <p:cNvPr id="472" name="Google Shape;472;p44"/>
          <p:cNvPicPr preferRelativeResize="0"/>
          <p:nvPr/>
        </p:nvPicPr>
        <p:blipFill>
          <a:blip r:embed="rId7">
            <a:alphaModFix/>
          </a:blip>
          <a:stretch>
            <a:fillRect/>
          </a:stretch>
        </p:blipFill>
        <p:spPr>
          <a:xfrm>
            <a:off x="7703625" y="1737775"/>
            <a:ext cx="1342473" cy="1297075"/>
          </a:xfrm>
          <a:prstGeom prst="rect">
            <a:avLst/>
          </a:prstGeom>
          <a:noFill/>
          <a:ln>
            <a:noFill/>
          </a:ln>
        </p:spPr>
      </p:pic>
      <p:pic>
        <p:nvPicPr>
          <p:cNvPr id="473" name="Google Shape;473;p44"/>
          <p:cNvPicPr preferRelativeResize="0"/>
          <p:nvPr/>
        </p:nvPicPr>
        <p:blipFill>
          <a:blip r:embed="rId8">
            <a:alphaModFix/>
          </a:blip>
          <a:stretch>
            <a:fillRect/>
          </a:stretch>
        </p:blipFill>
        <p:spPr>
          <a:xfrm>
            <a:off x="0" y="1916325"/>
            <a:ext cx="2986650" cy="1225300"/>
          </a:xfrm>
          <a:prstGeom prst="rect">
            <a:avLst/>
          </a:prstGeom>
          <a:noFill/>
          <a:ln>
            <a:noFill/>
          </a:ln>
        </p:spPr>
      </p:pic>
      <p:pic>
        <p:nvPicPr>
          <p:cNvPr id="474" name="Google Shape;474;p44"/>
          <p:cNvPicPr preferRelativeResize="0"/>
          <p:nvPr/>
        </p:nvPicPr>
        <p:blipFill>
          <a:blip r:embed="rId9">
            <a:alphaModFix/>
          </a:blip>
          <a:stretch>
            <a:fillRect/>
          </a:stretch>
        </p:blipFill>
        <p:spPr>
          <a:xfrm>
            <a:off x="378621" y="4242650"/>
            <a:ext cx="4767479" cy="880150"/>
          </a:xfrm>
          <a:prstGeom prst="rect">
            <a:avLst/>
          </a:prstGeom>
          <a:noFill/>
          <a:ln>
            <a:noFill/>
          </a:ln>
        </p:spPr>
      </p:pic>
      <p:pic>
        <p:nvPicPr>
          <p:cNvPr id="475" name="Google Shape;475;p44"/>
          <p:cNvPicPr preferRelativeResize="0"/>
          <p:nvPr/>
        </p:nvPicPr>
        <p:blipFill>
          <a:blip r:embed="rId10">
            <a:alphaModFix/>
          </a:blip>
          <a:stretch>
            <a:fillRect/>
          </a:stretch>
        </p:blipFill>
        <p:spPr>
          <a:xfrm>
            <a:off x="6360051" y="58775"/>
            <a:ext cx="2686050" cy="1787438"/>
          </a:xfrm>
          <a:prstGeom prst="rect">
            <a:avLst/>
          </a:prstGeom>
          <a:noFill/>
          <a:ln>
            <a:noFill/>
          </a:ln>
        </p:spPr>
      </p:pic>
      <p:pic>
        <p:nvPicPr>
          <p:cNvPr id="476" name="Google Shape;476;p44"/>
          <p:cNvPicPr preferRelativeResize="0"/>
          <p:nvPr/>
        </p:nvPicPr>
        <p:blipFill>
          <a:blip r:embed="rId11">
            <a:alphaModFix/>
          </a:blip>
          <a:stretch>
            <a:fillRect/>
          </a:stretch>
        </p:blipFill>
        <p:spPr>
          <a:xfrm>
            <a:off x="1503648" y="1025650"/>
            <a:ext cx="1945226" cy="1111550"/>
          </a:xfrm>
          <a:prstGeom prst="rect">
            <a:avLst/>
          </a:prstGeom>
          <a:noFill/>
          <a:ln>
            <a:noFill/>
          </a:ln>
        </p:spPr>
      </p:pic>
      <p:pic>
        <p:nvPicPr>
          <p:cNvPr id="477" name="Google Shape;477;p44"/>
          <p:cNvPicPr preferRelativeResize="0"/>
          <p:nvPr/>
        </p:nvPicPr>
        <p:blipFill>
          <a:blip r:embed="rId12">
            <a:alphaModFix/>
          </a:blip>
          <a:stretch>
            <a:fillRect/>
          </a:stretch>
        </p:blipFill>
        <p:spPr>
          <a:xfrm>
            <a:off x="5684100" y="2781320"/>
            <a:ext cx="2869626" cy="541776"/>
          </a:xfrm>
          <a:prstGeom prst="rect">
            <a:avLst/>
          </a:prstGeom>
          <a:noFill/>
          <a:ln>
            <a:noFill/>
          </a:ln>
        </p:spPr>
      </p:pic>
      <p:pic>
        <p:nvPicPr>
          <p:cNvPr id="478" name="Google Shape;478;p44"/>
          <p:cNvPicPr preferRelativeResize="0"/>
          <p:nvPr/>
        </p:nvPicPr>
        <p:blipFill>
          <a:blip r:embed="rId13">
            <a:alphaModFix/>
          </a:blip>
          <a:stretch>
            <a:fillRect/>
          </a:stretch>
        </p:blipFill>
        <p:spPr>
          <a:xfrm>
            <a:off x="5649967" y="1568475"/>
            <a:ext cx="1634533" cy="1037300"/>
          </a:xfrm>
          <a:prstGeom prst="rect">
            <a:avLst/>
          </a:prstGeom>
          <a:noFill/>
          <a:ln>
            <a:noFill/>
          </a:ln>
        </p:spPr>
      </p:pic>
      <p:pic>
        <p:nvPicPr>
          <p:cNvPr id="479" name="Google Shape;479;p44"/>
          <p:cNvPicPr preferRelativeResize="0"/>
          <p:nvPr/>
        </p:nvPicPr>
        <p:blipFill rotWithShape="1">
          <a:blip r:embed="rId14">
            <a:alphaModFix/>
          </a:blip>
          <a:srcRect b="0" l="31195" r="30849" t="0"/>
          <a:stretch/>
        </p:blipFill>
        <p:spPr>
          <a:xfrm>
            <a:off x="5230850" y="3574588"/>
            <a:ext cx="881900" cy="1424912"/>
          </a:xfrm>
          <a:prstGeom prst="rect">
            <a:avLst/>
          </a:prstGeom>
          <a:noFill/>
          <a:ln>
            <a:noFill/>
          </a:ln>
        </p:spPr>
      </p:pic>
      <p:pic>
        <p:nvPicPr>
          <p:cNvPr id="480" name="Google Shape;480;p44"/>
          <p:cNvPicPr preferRelativeResize="0"/>
          <p:nvPr/>
        </p:nvPicPr>
        <p:blipFill>
          <a:blip r:embed="rId15">
            <a:alphaModFix/>
          </a:blip>
          <a:stretch>
            <a:fillRect/>
          </a:stretch>
        </p:blipFill>
        <p:spPr>
          <a:xfrm>
            <a:off x="1714488" y="2612145"/>
            <a:ext cx="1760300" cy="880150"/>
          </a:xfrm>
          <a:prstGeom prst="rect">
            <a:avLst/>
          </a:prstGeom>
          <a:noFill/>
          <a:ln>
            <a:noFill/>
          </a:ln>
        </p:spPr>
      </p:pic>
      <p:pic>
        <p:nvPicPr>
          <p:cNvPr id="481" name="Google Shape;481;p44"/>
          <p:cNvPicPr preferRelativeResize="0"/>
          <p:nvPr/>
        </p:nvPicPr>
        <p:blipFill>
          <a:blip r:embed="rId16">
            <a:alphaModFix/>
          </a:blip>
          <a:stretch>
            <a:fillRect/>
          </a:stretch>
        </p:blipFill>
        <p:spPr>
          <a:xfrm>
            <a:off x="0" y="58763"/>
            <a:ext cx="2331025" cy="1305374"/>
          </a:xfrm>
          <a:prstGeom prst="rect">
            <a:avLst/>
          </a:prstGeom>
          <a:noFill/>
          <a:ln>
            <a:noFill/>
          </a:ln>
        </p:spPr>
      </p:pic>
      <p:pic>
        <p:nvPicPr>
          <p:cNvPr id="482" name="Google Shape;482;p44"/>
          <p:cNvPicPr preferRelativeResize="0"/>
          <p:nvPr/>
        </p:nvPicPr>
        <p:blipFill>
          <a:blip r:embed="rId17">
            <a:alphaModFix/>
          </a:blip>
          <a:stretch>
            <a:fillRect/>
          </a:stretch>
        </p:blipFill>
        <p:spPr>
          <a:xfrm>
            <a:off x="3563574" y="2781324"/>
            <a:ext cx="1578489" cy="103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What really matters in life</a:t>
            </a:r>
            <a:endParaRPr/>
          </a:p>
        </p:txBody>
      </p:sp>
      <p:sp>
        <p:nvSpPr>
          <p:cNvPr id="87" name="Google Shape;8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Safety</a:t>
            </a:r>
            <a:endParaRPr/>
          </a:p>
          <a:p>
            <a:pPr indent="0" lvl="0" marL="0" rtl="0" algn="l">
              <a:spcBef>
                <a:spcPts val="1600"/>
              </a:spcBef>
              <a:spcAft>
                <a:spcPts val="0"/>
              </a:spcAft>
              <a:buNone/>
            </a:pPr>
            <a:r>
              <a:rPr lang="nl"/>
              <a:t>Privacy</a:t>
            </a:r>
            <a:endParaRPr/>
          </a:p>
          <a:p>
            <a:pPr indent="0" lvl="0" marL="0" rtl="0" algn="l">
              <a:spcBef>
                <a:spcPts val="1600"/>
              </a:spcBef>
              <a:spcAft>
                <a:spcPts val="0"/>
              </a:spcAft>
              <a:buNone/>
            </a:pPr>
            <a:r>
              <a:rPr lang="nl"/>
              <a:t>Transparency</a:t>
            </a:r>
            <a:endParaRPr/>
          </a:p>
          <a:p>
            <a:pPr indent="0" lvl="0" marL="0" rtl="0" algn="l">
              <a:spcBef>
                <a:spcPts val="1600"/>
              </a:spcBef>
              <a:spcAft>
                <a:spcPts val="1600"/>
              </a:spcAft>
              <a:buNone/>
            </a:pPr>
            <a:r>
              <a:rPr lang="nl"/>
              <a:t>Trust</a:t>
            </a:r>
            <a:endParaRPr/>
          </a:p>
        </p:txBody>
      </p:sp>
      <p:pic>
        <p:nvPicPr>
          <p:cNvPr id="88" name="Google Shape;88;p16"/>
          <p:cNvPicPr preferRelativeResize="0"/>
          <p:nvPr/>
        </p:nvPicPr>
        <p:blipFill rotWithShape="1">
          <a:blip r:embed="rId3">
            <a:alphaModFix/>
          </a:blip>
          <a:srcRect b="-2450" l="4710" r="-4710" t="2450"/>
          <a:stretch/>
        </p:blipFill>
        <p:spPr>
          <a:xfrm>
            <a:off x="1316763" y="2602363"/>
            <a:ext cx="2619375" cy="1743075"/>
          </a:xfrm>
          <a:prstGeom prst="rect">
            <a:avLst/>
          </a:prstGeom>
          <a:noFill/>
          <a:ln>
            <a:noFill/>
          </a:ln>
        </p:spPr>
      </p:pic>
      <p:pic>
        <p:nvPicPr>
          <p:cNvPr id="89" name="Google Shape;89;p16"/>
          <p:cNvPicPr preferRelativeResize="0"/>
          <p:nvPr/>
        </p:nvPicPr>
        <p:blipFill>
          <a:blip r:embed="rId4">
            <a:alphaModFix/>
          </a:blip>
          <a:stretch>
            <a:fillRect/>
          </a:stretch>
        </p:blipFill>
        <p:spPr>
          <a:xfrm>
            <a:off x="5828875" y="394950"/>
            <a:ext cx="2925550" cy="2194149"/>
          </a:xfrm>
          <a:prstGeom prst="rect">
            <a:avLst/>
          </a:prstGeom>
          <a:noFill/>
          <a:ln>
            <a:noFill/>
          </a:ln>
        </p:spPr>
      </p:pic>
      <p:pic>
        <p:nvPicPr>
          <p:cNvPr id="90" name="Google Shape;90;p16"/>
          <p:cNvPicPr preferRelativeResize="0"/>
          <p:nvPr/>
        </p:nvPicPr>
        <p:blipFill>
          <a:blip r:embed="rId5">
            <a:alphaModFix/>
          </a:blip>
          <a:stretch>
            <a:fillRect/>
          </a:stretch>
        </p:blipFill>
        <p:spPr>
          <a:xfrm>
            <a:off x="5256177" y="2716751"/>
            <a:ext cx="3215450" cy="1514312"/>
          </a:xfrm>
          <a:prstGeom prst="rect">
            <a:avLst/>
          </a:prstGeom>
          <a:noFill/>
          <a:ln>
            <a:noFill/>
          </a:ln>
        </p:spPr>
      </p:pic>
      <p:sp>
        <p:nvSpPr>
          <p:cNvPr id="91" name="Google Shape;91;p16"/>
          <p:cNvSpPr/>
          <p:nvPr/>
        </p:nvSpPr>
        <p:spPr>
          <a:xfrm>
            <a:off x="2363862" y="4493950"/>
            <a:ext cx="4416300" cy="462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We all have our own responsibility to take action</a:t>
            </a:r>
            <a:endParaRPr/>
          </a:p>
        </p:txBody>
      </p:sp>
      <p:pic>
        <p:nvPicPr>
          <p:cNvPr id="92" name="Google Shape;92;p16"/>
          <p:cNvPicPr preferRelativeResize="0"/>
          <p:nvPr/>
        </p:nvPicPr>
        <p:blipFill>
          <a:blip r:embed="rId6">
            <a:alphaModFix/>
          </a:blip>
          <a:stretch>
            <a:fillRect/>
          </a:stretch>
        </p:blipFill>
        <p:spPr>
          <a:xfrm>
            <a:off x="3290896" y="957271"/>
            <a:ext cx="1806275" cy="2276325"/>
          </a:xfrm>
          <a:prstGeom prst="rect">
            <a:avLst/>
          </a:prstGeom>
          <a:noFill/>
          <a:ln>
            <a:noFill/>
          </a:ln>
        </p:spPr>
      </p:pic>
      <p:sp>
        <p:nvSpPr>
          <p:cNvPr id="93" name="Google Shape;93;p16"/>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Intro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What we can learn from near misses</a:t>
            </a:r>
            <a:endParaRPr/>
          </a:p>
        </p:txBody>
      </p:sp>
      <p:sp>
        <p:nvSpPr>
          <p:cNvPr id="99" name="Google Shape;99;p17"/>
          <p:cNvSpPr txBox="1"/>
          <p:nvPr>
            <p:ph idx="1" type="body"/>
          </p:nvPr>
        </p:nvSpPr>
        <p:spPr>
          <a:xfrm>
            <a:off x="311700" y="1152475"/>
            <a:ext cx="3324000" cy="37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Small errors, mistakes and dangerous behaviour are predictors for more serious events.</a:t>
            </a:r>
            <a:endParaRPr/>
          </a:p>
          <a:p>
            <a:pPr indent="0" lvl="0" marL="0" rtl="0" algn="l">
              <a:spcBef>
                <a:spcPts val="1600"/>
              </a:spcBef>
              <a:spcAft>
                <a:spcPts val="0"/>
              </a:spcAft>
              <a:buNone/>
            </a:pPr>
            <a:r>
              <a:rPr lang="nl"/>
              <a:t>We should keep track of every incident (no matter how small) and learn from it.</a:t>
            </a:r>
            <a:endParaRPr/>
          </a:p>
          <a:p>
            <a:pPr indent="0" lvl="0" marL="0" rtl="0" algn="l">
              <a:spcBef>
                <a:spcPts val="1600"/>
              </a:spcBef>
              <a:spcAft>
                <a:spcPts val="1600"/>
              </a:spcAft>
              <a:buClr>
                <a:schemeClr val="dk1"/>
              </a:buClr>
              <a:buSzPts val="1100"/>
              <a:buFont typeface="Arial"/>
              <a:buNone/>
            </a:pPr>
            <a:r>
              <a:rPr lang="nl"/>
              <a:t>We should be more aware of our own behaviour. This may feel intrusive but injuries hurt a lot more!</a:t>
            </a:r>
            <a:endParaRPr/>
          </a:p>
        </p:txBody>
      </p:sp>
      <p:sp>
        <p:nvSpPr>
          <p:cNvPr id="100" name="Google Shape;100;p17"/>
          <p:cNvSpPr/>
          <p:nvPr/>
        </p:nvSpPr>
        <p:spPr>
          <a:xfrm>
            <a:off x="4352200" y="3597550"/>
            <a:ext cx="3379200" cy="572700"/>
          </a:xfrm>
          <a:prstGeom prst="trapezoid">
            <a:avLst>
              <a:gd fmla="val 25000" name="adj"/>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Near misses</a:t>
            </a:r>
            <a:endParaRPr/>
          </a:p>
        </p:txBody>
      </p:sp>
      <p:sp>
        <p:nvSpPr>
          <p:cNvPr id="101" name="Google Shape;101;p17"/>
          <p:cNvSpPr/>
          <p:nvPr/>
        </p:nvSpPr>
        <p:spPr>
          <a:xfrm>
            <a:off x="4911250" y="2975650"/>
            <a:ext cx="2474400" cy="621900"/>
          </a:xfrm>
          <a:prstGeom prst="trapezoid">
            <a:avLst>
              <a:gd fmla="val 25000"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Minor injuries</a:t>
            </a:r>
            <a:endParaRPr/>
          </a:p>
        </p:txBody>
      </p:sp>
      <p:sp>
        <p:nvSpPr>
          <p:cNvPr id="102" name="Google Shape;102;p17"/>
          <p:cNvSpPr/>
          <p:nvPr/>
        </p:nvSpPr>
        <p:spPr>
          <a:xfrm>
            <a:off x="5506900" y="1781050"/>
            <a:ext cx="1283100" cy="572700"/>
          </a:xfrm>
          <a:prstGeom prst="trapezoid">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Fatal injuries</a:t>
            </a:r>
            <a:endParaRPr/>
          </a:p>
        </p:txBody>
      </p:sp>
      <p:sp>
        <p:nvSpPr>
          <p:cNvPr id="103" name="Google Shape;103;p17"/>
          <p:cNvSpPr/>
          <p:nvPr/>
        </p:nvSpPr>
        <p:spPr>
          <a:xfrm>
            <a:off x="3464650" y="4127550"/>
            <a:ext cx="5367600" cy="1015800"/>
          </a:xfrm>
          <a:prstGeom prst="trapezoid">
            <a:avLst>
              <a:gd fmla="val 25000"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Small errors, mistakes, dangerous driving</a:t>
            </a:r>
            <a:endParaRPr/>
          </a:p>
        </p:txBody>
      </p:sp>
      <p:sp>
        <p:nvSpPr>
          <p:cNvPr id="104" name="Google Shape;104;p17"/>
          <p:cNvSpPr/>
          <p:nvPr/>
        </p:nvSpPr>
        <p:spPr>
          <a:xfrm rot="-5400000">
            <a:off x="6903125" y="2595475"/>
            <a:ext cx="3207900" cy="7389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2500"/>
              <a:t>Cost &amp; Impact</a:t>
            </a:r>
            <a:endParaRPr sz="2500"/>
          </a:p>
        </p:txBody>
      </p:sp>
      <p:sp>
        <p:nvSpPr>
          <p:cNvPr id="105" name="Google Shape;105;p17"/>
          <p:cNvSpPr/>
          <p:nvPr/>
        </p:nvSpPr>
        <p:spPr>
          <a:xfrm>
            <a:off x="5256250" y="2353750"/>
            <a:ext cx="1784400" cy="621900"/>
          </a:xfrm>
          <a:prstGeom prst="trapezoid">
            <a:avLst>
              <a:gd fmla="val 25000"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Major injuries</a:t>
            </a:r>
            <a:endParaRPr/>
          </a:p>
        </p:txBody>
      </p:sp>
      <p:sp>
        <p:nvSpPr>
          <p:cNvPr id="106" name="Google Shape;106;p17"/>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Traffic accidents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Causes of near misses</a:t>
            </a:r>
            <a:endParaRPr/>
          </a:p>
        </p:txBody>
      </p:sp>
      <p:sp>
        <p:nvSpPr>
          <p:cNvPr id="112" name="Google Shape;11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200">
                <a:solidFill>
                  <a:srgbClr val="415365"/>
                </a:solidFill>
                <a:highlight>
                  <a:srgbClr val="FFFFFF"/>
                </a:highlight>
              </a:rPr>
              <a:t>The chart below shows some of the top behaviors </a:t>
            </a:r>
            <a:endParaRPr sz="1200">
              <a:solidFill>
                <a:srgbClr val="415365"/>
              </a:solidFill>
              <a:highlight>
                <a:srgbClr val="FFFFFF"/>
              </a:highlight>
            </a:endParaRPr>
          </a:p>
          <a:p>
            <a:pPr indent="0" lvl="0" marL="0" rtl="0" algn="l">
              <a:spcBef>
                <a:spcPts val="1600"/>
              </a:spcBef>
              <a:spcAft>
                <a:spcPts val="1600"/>
              </a:spcAft>
              <a:buNone/>
            </a:pPr>
            <a:r>
              <a:rPr lang="nl" sz="1200">
                <a:solidFill>
                  <a:srgbClr val="415365"/>
                </a:solidFill>
                <a:highlight>
                  <a:srgbClr val="FFFFFF"/>
                </a:highlight>
              </a:rPr>
              <a:t>and how they contribute to near collisions</a:t>
            </a:r>
            <a:endParaRPr/>
          </a:p>
        </p:txBody>
      </p:sp>
      <p:pic>
        <p:nvPicPr>
          <p:cNvPr id="113" name="Google Shape;113;p18"/>
          <p:cNvPicPr preferRelativeResize="0"/>
          <p:nvPr/>
        </p:nvPicPr>
        <p:blipFill>
          <a:blip r:embed="rId3">
            <a:alphaModFix/>
          </a:blip>
          <a:stretch>
            <a:fillRect/>
          </a:stretch>
        </p:blipFill>
        <p:spPr>
          <a:xfrm>
            <a:off x="4951025" y="1152475"/>
            <a:ext cx="3881275" cy="3628751"/>
          </a:xfrm>
          <a:prstGeom prst="rect">
            <a:avLst/>
          </a:prstGeom>
          <a:noFill/>
          <a:ln>
            <a:noFill/>
          </a:ln>
        </p:spPr>
      </p:pic>
      <p:sp>
        <p:nvSpPr>
          <p:cNvPr id="114" name="Google Shape;114;p18"/>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Traffic accidents</a:t>
            </a:r>
            <a:endParaRPr/>
          </a:p>
        </p:txBody>
      </p:sp>
      <p:sp>
        <p:nvSpPr>
          <p:cNvPr id="115" name="Google Shape;115;p18"/>
          <p:cNvSpPr/>
          <p:nvPr/>
        </p:nvSpPr>
        <p:spPr>
          <a:xfrm>
            <a:off x="1150775" y="3129800"/>
            <a:ext cx="2587200" cy="7110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What would happen if we could reduce some of these causes?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You drive the same road every day</a:t>
            </a:r>
            <a:endParaRPr/>
          </a:p>
        </p:txBody>
      </p:sp>
      <p:sp>
        <p:nvSpPr>
          <p:cNvPr id="121" name="Google Shape;121;p19"/>
          <p:cNvSpPr txBox="1"/>
          <p:nvPr>
            <p:ph idx="1" type="body"/>
          </p:nvPr>
        </p:nvSpPr>
        <p:spPr>
          <a:xfrm>
            <a:off x="311700" y="1152475"/>
            <a:ext cx="3873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l"/>
              <a:t>You know it by heart</a:t>
            </a:r>
            <a:endParaRPr/>
          </a:p>
          <a:p>
            <a:pPr indent="-342900" lvl="0" marL="457200" rtl="0" algn="l">
              <a:spcBef>
                <a:spcPts val="0"/>
              </a:spcBef>
              <a:spcAft>
                <a:spcPts val="0"/>
              </a:spcAft>
              <a:buSzPts val="1800"/>
              <a:buChar char="●"/>
            </a:pPr>
            <a:r>
              <a:rPr lang="nl"/>
              <a:t>Every turn</a:t>
            </a:r>
            <a:endParaRPr/>
          </a:p>
          <a:p>
            <a:pPr indent="-342900" lvl="0" marL="457200" rtl="0" algn="l">
              <a:spcBef>
                <a:spcPts val="0"/>
              </a:spcBef>
              <a:spcAft>
                <a:spcPts val="0"/>
              </a:spcAft>
              <a:buSzPts val="1800"/>
              <a:buChar char="●"/>
            </a:pPr>
            <a:r>
              <a:rPr lang="nl"/>
              <a:t>Every tree</a:t>
            </a:r>
            <a:endParaRPr/>
          </a:p>
          <a:p>
            <a:pPr indent="-342900" lvl="0" marL="457200" rtl="0" algn="l">
              <a:spcBef>
                <a:spcPts val="0"/>
              </a:spcBef>
              <a:spcAft>
                <a:spcPts val="0"/>
              </a:spcAft>
              <a:buSzPts val="1800"/>
              <a:buChar char="●"/>
            </a:pPr>
            <a:r>
              <a:rPr lang="nl"/>
              <a:t>Nothing special</a:t>
            </a:r>
            <a:endParaRPr/>
          </a:p>
          <a:p>
            <a:pPr indent="-342900" lvl="0" marL="457200" rtl="0" algn="l">
              <a:spcBef>
                <a:spcPts val="0"/>
              </a:spcBef>
              <a:spcAft>
                <a:spcPts val="0"/>
              </a:spcAft>
              <a:buSzPts val="1800"/>
              <a:buChar char="●"/>
            </a:pPr>
            <a:r>
              <a:rPr lang="nl"/>
              <a:t>That’s when you start </a:t>
            </a:r>
            <a:br>
              <a:rPr lang="nl"/>
            </a:br>
            <a:r>
              <a:rPr lang="nl"/>
              <a:t>day dreaming</a:t>
            </a:r>
            <a:endParaRPr/>
          </a:p>
        </p:txBody>
      </p:sp>
      <p:pic>
        <p:nvPicPr>
          <p:cNvPr id="122" name="Google Shape;122;p19"/>
          <p:cNvPicPr preferRelativeResize="0"/>
          <p:nvPr/>
        </p:nvPicPr>
        <p:blipFill>
          <a:blip r:embed="rId3">
            <a:alphaModFix/>
          </a:blip>
          <a:stretch>
            <a:fillRect/>
          </a:stretch>
        </p:blipFill>
        <p:spPr>
          <a:xfrm>
            <a:off x="4146300" y="1256325"/>
            <a:ext cx="4704000" cy="3024000"/>
          </a:xfrm>
          <a:prstGeom prst="rect">
            <a:avLst/>
          </a:prstGeom>
          <a:noFill/>
          <a:ln>
            <a:noFill/>
          </a:ln>
        </p:spPr>
      </p:pic>
      <p:sp>
        <p:nvSpPr>
          <p:cNvPr id="123" name="Google Shape;123;p19"/>
          <p:cNvSpPr txBox="1"/>
          <p:nvPr/>
        </p:nvSpPr>
        <p:spPr>
          <a:xfrm>
            <a:off x="845400" y="3561225"/>
            <a:ext cx="28056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 sz="1800">
                <a:solidFill>
                  <a:srgbClr val="002F5F"/>
                </a:solidFill>
                <a:highlight>
                  <a:srgbClr val="FFFFFF"/>
                </a:highlight>
              </a:rPr>
              <a:t>"It came out of nowhere!"</a:t>
            </a:r>
            <a:endParaRPr i="1" sz="1800"/>
          </a:p>
        </p:txBody>
      </p:sp>
      <p:sp>
        <p:nvSpPr>
          <p:cNvPr id="124" name="Google Shape;124;p19"/>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Traffic accidents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We are all perfect drivers, but</a:t>
            </a:r>
            <a:endParaRPr/>
          </a:p>
        </p:txBody>
      </p:sp>
      <p:sp>
        <p:nvSpPr>
          <p:cNvPr id="130" name="Google Shape;13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We sometimes forget what we have learned</a:t>
            </a:r>
            <a:endParaRPr/>
          </a:p>
          <a:p>
            <a:pPr indent="0" lvl="0" marL="0" rtl="0" algn="l">
              <a:spcBef>
                <a:spcPts val="1600"/>
              </a:spcBef>
              <a:spcAft>
                <a:spcPts val="0"/>
              </a:spcAft>
              <a:buClr>
                <a:schemeClr val="dk1"/>
              </a:buClr>
              <a:buSzPts val="1100"/>
              <a:buFont typeface="Arial"/>
              <a:buNone/>
            </a:pPr>
            <a:r>
              <a:rPr lang="nl"/>
              <a:t>We are so hungry</a:t>
            </a:r>
            <a:endParaRPr/>
          </a:p>
          <a:p>
            <a:pPr indent="0" lvl="0" marL="0" rtl="0" algn="l">
              <a:spcBef>
                <a:spcPts val="1600"/>
              </a:spcBef>
              <a:spcAft>
                <a:spcPts val="0"/>
              </a:spcAft>
              <a:buNone/>
            </a:pPr>
            <a:r>
              <a:rPr lang="nl"/>
              <a:t>We are so busy</a:t>
            </a:r>
            <a:endParaRPr/>
          </a:p>
          <a:p>
            <a:pPr indent="0" lvl="0" marL="0" rtl="0" algn="l">
              <a:spcBef>
                <a:spcPts val="1600"/>
              </a:spcBef>
              <a:spcAft>
                <a:spcPts val="0"/>
              </a:spcAft>
              <a:buClr>
                <a:schemeClr val="dk1"/>
              </a:buClr>
              <a:buSzPts val="1100"/>
              <a:buFont typeface="Arial"/>
              <a:buNone/>
            </a:pPr>
            <a:r>
              <a:rPr lang="nl"/>
              <a:t>We get tired</a:t>
            </a:r>
            <a:endParaRPr/>
          </a:p>
          <a:p>
            <a:pPr indent="0" lvl="0" marL="0" rtl="0" algn="l">
              <a:spcBef>
                <a:spcPts val="1600"/>
              </a:spcBef>
              <a:spcAft>
                <a:spcPts val="1600"/>
              </a:spcAft>
              <a:buNone/>
            </a:pPr>
            <a:r>
              <a:t/>
            </a:r>
            <a:endParaRPr/>
          </a:p>
        </p:txBody>
      </p:sp>
      <p:sp>
        <p:nvSpPr>
          <p:cNvPr id="131" name="Google Shape;131;p20"/>
          <p:cNvSpPr txBox="1"/>
          <p:nvPr/>
        </p:nvSpPr>
        <p:spPr>
          <a:xfrm>
            <a:off x="2254950" y="4551600"/>
            <a:ext cx="32742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So human, so busy, totally unaware</a:t>
            </a:r>
            <a:endParaRPr/>
          </a:p>
        </p:txBody>
      </p:sp>
      <p:pic>
        <p:nvPicPr>
          <p:cNvPr id="132" name="Google Shape;132;p20"/>
          <p:cNvPicPr preferRelativeResize="0"/>
          <p:nvPr/>
        </p:nvPicPr>
        <p:blipFill>
          <a:blip r:embed="rId3">
            <a:alphaModFix/>
          </a:blip>
          <a:stretch>
            <a:fillRect/>
          </a:stretch>
        </p:blipFill>
        <p:spPr>
          <a:xfrm>
            <a:off x="5281600" y="917250"/>
            <a:ext cx="3724275" cy="2400300"/>
          </a:xfrm>
          <a:prstGeom prst="rect">
            <a:avLst/>
          </a:prstGeom>
          <a:noFill/>
          <a:ln>
            <a:noFill/>
          </a:ln>
        </p:spPr>
      </p:pic>
      <p:pic>
        <p:nvPicPr>
          <p:cNvPr descr="Just human" id="133" name="Google Shape;133;p20" title="Just human"/>
          <p:cNvPicPr preferRelativeResize="0"/>
          <p:nvPr/>
        </p:nvPicPr>
        <p:blipFill>
          <a:blip r:embed="rId4">
            <a:alphaModFix/>
          </a:blip>
          <a:stretch>
            <a:fillRect/>
          </a:stretch>
        </p:blipFill>
        <p:spPr>
          <a:xfrm>
            <a:off x="2129175" y="2717376"/>
            <a:ext cx="3632150" cy="1834224"/>
          </a:xfrm>
          <a:prstGeom prst="rect">
            <a:avLst/>
          </a:prstGeom>
          <a:noFill/>
          <a:ln>
            <a:noFill/>
          </a:ln>
          <a:effectLst>
            <a:outerShdw blurRad="57150" rotWithShape="0" algn="bl" dir="5400000" dist="19050">
              <a:srgbClr val="000000">
                <a:alpha val="50000"/>
              </a:srgbClr>
            </a:outerShdw>
          </a:effectLst>
        </p:spPr>
      </p:pic>
      <p:sp>
        <p:nvSpPr>
          <p:cNvPr id="134" name="Google Shape;134;p20"/>
          <p:cNvSpPr txBox="1"/>
          <p:nvPr/>
        </p:nvSpPr>
        <p:spPr>
          <a:xfrm>
            <a:off x="5506638" y="3317550"/>
            <a:ext cx="32742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a:t>It came out of nowhere</a:t>
            </a:r>
            <a:endParaRPr/>
          </a:p>
        </p:txBody>
      </p:sp>
      <p:sp>
        <p:nvSpPr>
          <p:cNvPr id="135" name="Google Shape;135;p20"/>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Traffic accidents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This results in Road Accident Statistics</a:t>
            </a:r>
            <a:endParaRPr/>
          </a:p>
        </p:txBody>
      </p:sp>
      <p:sp>
        <p:nvSpPr>
          <p:cNvPr id="141" name="Google Shape;141;p21"/>
          <p:cNvSpPr txBox="1"/>
          <p:nvPr>
            <p:ph idx="1" type="body"/>
          </p:nvPr>
        </p:nvSpPr>
        <p:spPr>
          <a:xfrm>
            <a:off x="311700" y="1152475"/>
            <a:ext cx="5320500" cy="17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200">
                <a:solidFill>
                  <a:srgbClr val="53565A"/>
                </a:solidFill>
                <a:highlight>
                  <a:srgbClr val="FFFFFF"/>
                </a:highlight>
              </a:rPr>
              <a:t>According to the </a:t>
            </a:r>
            <a:r>
              <a:rPr lang="nl" sz="1200">
                <a:solidFill>
                  <a:srgbClr val="0071C5"/>
                </a:solidFill>
                <a:highlight>
                  <a:srgbClr val="FFFFFF"/>
                </a:highlight>
                <a:uFill>
                  <a:noFill/>
                </a:uFill>
                <a:hlinkClick r:id="rId3">
                  <a:extLst>
                    <a:ext uri="{A12FA001-AC4F-418D-AE19-62706E023703}">
                      <ahyp:hlinkClr val="tx"/>
                    </a:ext>
                  </a:extLst>
                </a:hlinkClick>
              </a:rPr>
              <a:t>British Royal Society for the Prevention of Accidents</a:t>
            </a:r>
            <a:r>
              <a:rPr lang="nl" sz="1200">
                <a:solidFill>
                  <a:srgbClr val="53565A"/>
                </a:solidFill>
                <a:highlight>
                  <a:srgbClr val="FFFFFF"/>
                </a:highlight>
              </a:rPr>
              <a:t>, driver fatigue contributes up to 20% of road accidents and up to a quarter of fatal and serious accidents. The </a:t>
            </a:r>
            <a:r>
              <a:rPr lang="nl" sz="1200">
                <a:solidFill>
                  <a:srgbClr val="0071C5"/>
                </a:solidFill>
                <a:highlight>
                  <a:srgbClr val="FFFFFF"/>
                </a:highlight>
                <a:uFill>
                  <a:noFill/>
                </a:uFill>
                <a:hlinkClick r:id="rId4">
                  <a:extLst>
                    <a:ext uri="{A12FA001-AC4F-418D-AE19-62706E023703}">
                      <ahyp:hlinkClr val="tx"/>
                    </a:ext>
                  </a:extLst>
                </a:hlinkClick>
              </a:rPr>
              <a:t>statistics</a:t>
            </a:r>
            <a:r>
              <a:rPr lang="nl" sz="1200">
                <a:solidFill>
                  <a:srgbClr val="53565A"/>
                </a:solidFill>
                <a:highlight>
                  <a:srgbClr val="FFFFFF"/>
                </a:highlight>
              </a:rPr>
              <a:t> are that an estimated 1,550 deaths, 71,000 injuries, and $12.5 billion in monetary losses each year due to driver fatigue. ………..</a:t>
            </a:r>
            <a:endParaRPr sz="1200">
              <a:solidFill>
                <a:srgbClr val="53565A"/>
              </a:solidFill>
              <a:highlight>
                <a:srgbClr val="FFFFFF"/>
              </a:highlight>
            </a:endParaRPr>
          </a:p>
          <a:p>
            <a:pPr indent="0" lvl="0" marL="0" rtl="0" algn="l">
              <a:spcBef>
                <a:spcPts val="1600"/>
              </a:spcBef>
              <a:spcAft>
                <a:spcPts val="0"/>
              </a:spcAft>
              <a:buNone/>
            </a:pPr>
            <a:r>
              <a:rPr lang="nl" sz="1200">
                <a:solidFill>
                  <a:srgbClr val="53565A"/>
                </a:solidFill>
                <a:highlight>
                  <a:srgbClr val="FFFFFF"/>
                </a:highlight>
              </a:rPr>
              <a:t>Other studies show numbers ranging from 20% up to 50%</a:t>
            </a:r>
            <a:endParaRPr sz="1200">
              <a:solidFill>
                <a:srgbClr val="53565A"/>
              </a:solidFill>
              <a:highlight>
                <a:srgbClr val="FFFFFF"/>
              </a:highlight>
            </a:endParaRPr>
          </a:p>
          <a:p>
            <a:pPr indent="0" lvl="0" marL="0" rtl="0" algn="l">
              <a:spcBef>
                <a:spcPts val="1600"/>
              </a:spcBef>
              <a:spcAft>
                <a:spcPts val="0"/>
              </a:spcAft>
              <a:buNone/>
            </a:pPr>
            <a:r>
              <a:rPr lang="nl" sz="1200">
                <a:solidFill>
                  <a:srgbClr val="53565A"/>
                </a:solidFill>
                <a:highlight>
                  <a:srgbClr val="FFFFFF"/>
                </a:highlight>
              </a:rPr>
              <a:t>source: </a:t>
            </a:r>
            <a:r>
              <a:rPr lang="nl" sz="1200" u="sng">
                <a:solidFill>
                  <a:schemeClr val="hlink"/>
                </a:solidFill>
                <a:highlight>
                  <a:srgbClr val="FFFFFF"/>
                </a:highlight>
                <a:hlinkClick r:id="rId5"/>
              </a:rPr>
              <a:t>https://www.rospa.com/rospaweb/docs/advice-services/road-safety/drivers/fatigue-litreview.pdf</a:t>
            </a:r>
            <a:endParaRPr sz="1200">
              <a:solidFill>
                <a:srgbClr val="53565A"/>
              </a:solidFill>
              <a:highlight>
                <a:srgbClr val="FFFFFF"/>
              </a:highlight>
            </a:endParaRPr>
          </a:p>
          <a:p>
            <a:pPr indent="0" lvl="0" marL="0" rtl="0" algn="l">
              <a:spcBef>
                <a:spcPts val="1600"/>
              </a:spcBef>
              <a:spcAft>
                <a:spcPts val="0"/>
              </a:spcAft>
              <a:buNone/>
            </a:pPr>
            <a:r>
              <a:t/>
            </a:r>
            <a:endParaRPr sz="1200">
              <a:solidFill>
                <a:srgbClr val="53565A"/>
              </a:solidFill>
              <a:highlight>
                <a:srgbClr val="FFFFFF"/>
              </a:highlight>
            </a:endParaRPr>
          </a:p>
          <a:p>
            <a:pPr indent="0" lvl="0" marL="0" rtl="0" algn="l">
              <a:spcBef>
                <a:spcPts val="1600"/>
              </a:spcBef>
              <a:spcAft>
                <a:spcPts val="0"/>
              </a:spcAft>
              <a:buNone/>
            </a:pPr>
            <a:r>
              <a:t/>
            </a:r>
            <a:endParaRPr sz="1200">
              <a:solidFill>
                <a:srgbClr val="53565A"/>
              </a:solidFill>
              <a:highlight>
                <a:srgbClr val="FFFFFF"/>
              </a:highlight>
            </a:endParaRPr>
          </a:p>
          <a:p>
            <a:pPr indent="0" lvl="0" marL="0" rtl="0" algn="l">
              <a:spcBef>
                <a:spcPts val="1600"/>
              </a:spcBef>
              <a:spcAft>
                <a:spcPts val="0"/>
              </a:spcAft>
              <a:buNone/>
            </a:pPr>
            <a:r>
              <a:t/>
            </a:r>
            <a:endParaRPr sz="1200">
              <a:solidFill>
                <a:srgbClr val="53565A"/>
              </a:solidFill>
              <a:highlight>
                <a:srgbClr val="FFFFFF"/>
              </a:highlight>
            </a:endParaRPr>
          </a:p>
          <a:p>
            <a:pPr indent="0" lvl="0" marL="0" rtl="0" algn="l">
              <a:spcBef>
                <a:spcPts val="1600"/>
              </a:spcBef>
              <a:spcAft>
                <a:spcPts val="1600"/>
              </a:spcAft>
              <a:buNone/>
            </a:pPr>
            <a:r>
              <a:t/>
            </a:r>
            <a:endParaRPr/>
          </a:p>
        </p:txBody>
      </p:sp>
      <p:pic>
        <p:nvPicPr>
          <p:cNvPr id="142" name="Google Shape;142;p21"/>
          <p:cNvPicPr preferRelativeResize="0"/>
          <p:nvPr/>
        </p:nvPicPr>
        <p:blipFill>
          <a:blip r:embed="rId6">
            <a:alphaModFix/>
          </a:blip>
          <a:stretch>
            <a:fillRect/>
          </a:stretch>
        </p:blipFill>
        <p:spPr>
          <a:xfrm>
            <a:off x="5996938" y="1211563"/>
            <a:ext cx="2619375" cy="1743075"/>
          </a:xfrm>
          <a:prstGeom prst="rect">
            <a:avLst/>
          </a:prstGeom>
          <a:noFill/>
          <a:ln>
            <a:noFill/>
          </a:ln>
        </p:spPr>
      </p:pic>
      <p:pic>
        <p:nvPicPr>
          <p:cNvPr id="143" name="Google Shape;143;p21"/>
          <p:cNvPicPr preferRelativeResize="0"/>
          <p:nvPr/>
        </p:nvPicPr>
        <p:blipFill>
          <a:blip r:embed="rId7">
            <a:alphaModFix/>
          </a:blip>
          <a:stretch>
            <a:fillRect/>
          </a:stretch>
        </p:blipFill>
        <p:spPr>
          <a:xfrm>
            <a:off x="304550" y="3819532"/>
            <a:ext cx="1860700" cy="767725"/>
          </a:xfrm>
          <a:prstGeom prst="rect">
            <a:avLst/>
          </a:prstGeom>
          <a:noFill/>
          <a:ln>
            <a:noFill/>
          </a:ln>
        </p:spPr>
      </p:pic>
      <p:pic>
        <p:nvPicPr>
          <p:cNvPr id="144" name="Google Shape;144;p21"/>
          <p:cNvPicPr preferRelativeResize="0"/>
          <p:nvPr/>
        </p:nvPicPr>
        <p:blipFill>
          <a:blip r:embed="rId8">
            <a:alphaModFix/>
          </a:blip>
          <a:stretch>
            <a:fillRect/>
          </a:stretch>
        </p:blipFill>
        <p:spPr>
          <a:xfrm>
            <a:off x="223822" y="2399347"/>
            <a:ext cx="2022150" cy="1345650"/>
          </a:xfrm>
          <a:prstGeom prst="rect">
            <a:avLst/>
          </a:prstGeom>
          <a:noFill/>
          <a:ln>
            <a:noFill/>
          </a:ln>
        </p:spPr>
      </p:pic>
      <p:pic>
        <p:nvPicPr>
          <p:cNvPr id="145" name="Google Shape;145;p21"/>
          <p:cNvPicPr preferRelativeResize="0"/>
          <p:nvPr/>
        </p:nvPicPr>
        <p:blipFill>
          <a:blip r:embed="rId9">
            <a:alphaModFix/>
          </a:blip>
          <a:stretch>
            <a:fillRect/>
          </a:stretch>
        </p:blipFill>
        <p:spPr>
          <a:xfrm>
            <a:off x="3191375" y="2339350"/>
            <a:ext cx="2333625" cy="1962150"/>
          </a:xfrm>
          <a:prstGeom prst="rect">
            <a:avLst/>
          </a:prstGeom>
          <a:noFill/>
          <a:ln>
            <a:noFill/>
          </a:ln>
        </p:spPr>
      </p:pic>
      <p:pic>
        <p:nvPicPr>
          <p:cNvPr id="146" name="Google Shape;146;p21"/>
          <p:cNvPicPr preferRelativeResize="0"/>
          <p:nvPr/>
        </p:nvPicPr>
        <p:blipFill>
          <a:blip r:embed="rId10">
            <a:alphaModFix/>
          </a:blip>
          <a:stretch>
            <a:fillRect/>
          </a:stretch>
        </p:blipFill>
        <p:spPr>
          <a:xfrm>
            <a:off x="1905000" y="3155613"/>
            <a:ext cx="2667000" cy="1714500"/>
          </a:xfrm>
          <a:prstGeom prst="rect">
            <a:avLst/>
          </a:prstGeom>
          <a:noFill/>
          <a:ln>
            <a:noFill/>
          </a:ln>
        </p:spPr>
      </p:pic>
      <p:pic>
        <p:nvPicPr>
          <p:cNvPr id="147" name="Google Shape;147;p21"/>
          <p:cNvPicPr preferRelativeResize="0"/>
          <p:nvPr/>
        </p:nvPicPr>
        <p:blipFill>
          <a:blip r:embed="rId11">
            <a:alphaModFix/>
          </a:blip>
          <a:stretch>
            <a:fillRect/>
          </a:stretch>
        </p:blipFill>
        <p:spPr>
          <a:xfrm>
            <a:off x="5996950" y="3081313"/>
            <a:ext cx="2619375" cy="1743075"/>
          </a:xfrm>
          <a:prstGeom prst="rect">
            <a:avLst/>
          </a:prstGeom>
          <a:noFill/>
          <a:ln>
            <a:noFill/>
          </a:ln>
        </p:spPr>
      </p:pic>
      <p:sp>
        <p:nvSpPr>
          <p:cNvPr id="148" name="Google Shape;148;p21"/>
          <p:cNvSpPr/>
          <p:nvPr/>
        </p:nvSpPr>
        <p:spPr>
          <a:xfrm>
            <a:off x="2371712" y="4483250"/>
            <a:ext cx="3418800" cy="462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I don’t want to end up in those statistics</a:t>
            </a:r>
            <a:endParaRPr/>
          </a:p>
        </p:txBody>
      </p:sp>
      <p:sp>
        <p:nvSpPr>
          <p:cNvPr id="149" name="Google Shape;149;p21"/>
          <p:cNvSpPr/>
          <p:nvPr/>
        </p:nvSpPr>
        <p:spPr>
          <a:xfrm>
            <a:off x="6869950" y="0"/>
            <a:ext cx="2274000" cy="267300"/>
          </a:xfrm>
          <a:prstGeom prst="roundRect">
            <a:avLst>
              <a:gd fmla="val 16667"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nl"/>
              <a:t>Traffic accidents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